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FFFF"/>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4" autoAdjust="0"/>
    <p:restoredTop sz="94559" autoAdjust="0"/>
  </p:normalViewPr>
  <p:slideViewPr>
    <p:cSldViewPr>
      <p:cViewPr varScale="1">
        <p:scale>
          <a:sx n="109" d="100"/>
          <a:sy n="109" d="100"/>
        </p:scale>
        <p:origin x="1416" y="108"/>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a:t>
            </a:r>
            <a:r>
              <a:rPr lang="ru-RU" dirty="0" err="1"/>
              <a:t>Энурмино</a:t>
            </a:r>
            <a:r>
              <a:rPr lang="ru-RU" dirty="0"/>
              <a:t> </a:t>
            </a:r>
            <a:r>
              <a:rPr lang="en-US" dirty="0" smtClean="0"/>
              <a:t>222 613,4</a:t>
            </a:r>
            <a:r>
              <a:rPr lang="ru-RU" dirty="0" err="1" smtClean="0"/>
              <a:t>тыс.рублей</a:t>
            </a:r>
            <a:endParaRPr lang="ru-RU" dirty="0"/>
          </a:p>
        </c:rich>
      </c:tx>
      <c:layout>
        <c:manualLayout>
          <c:xMode val="edge"/>
          <c:yMode val="edge"/>
          <c:x val="0.15446940891807812"/>
          <c:y val="3.06002301017783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9.096733630729617E-3"/>
          <c:y val="0.3475480214654697"/>
          <c:w val="0.54974489059935605"/>
          <c:h val="0.62697427152816088"/>
        </c:manualLayout>
      </c:layout>
      <c:pie3DChart>
        <c:varyColors val="1"/>
        <c:ser>
          <c:idx val="0"/>
          <c:order val="0"/>
          <c:tx>
            <c:strRef>
              <c:f>Лист1!$B$1</c:f>
              <c:strCache>
                <c:ptCount val="1"/>
                <c:pt idx="0">
                  <c:v>Доходы бюджета МО сельское поселение </c:v>
                </c:pt>
              </c:strCache>
            </c:strRef>
          </c:tx>
          <c:dPt>
            <c:idx val="0"/>
            <c:bubble3D val="0"/>
            <c:extLst>
              <c:ext xmlns:c16="http://schemas.microsoft.com/office/drawing/2014/chart" uri="{C3380CC4-5D6E-409C-BE32-E72D297353CC}">
                <c16:uniqueId val="{00000000-F7C7-47D9-A26A-82DD55262A4E}"/>
              </c:ext>
            </c:extLst>
          </c:dPt>
          <c:dPt>
            <c:idx val="1"/>
            <c:bubble3D val="0"/>
            <c:extLst>
              <c:ext xmlns:c16="http://schemas.microsoft.com/office/drawing/2014/chart" uri="{C3380CC4-5D6E-409C-BE32-E72D297353CC}">
                <c16:uniqueId val="{00000001-F7C7-47D9-A26A-82DD55262A4E}"/>
              </c:ext>
            </c:extLst>
          </c:dPt>
          <c:dPt>
            <c:idx val="2"/>
            <c:bubble3D val="0"/>
            <c:extLst>
              <c:ext xmlns:c16="http://schemas.microsoft.com/office/drawing/2014/chart" uri="{C3380CC4-5D6E-409C-BE32-E72D297353CC}">
                <c16:uniqueId val="{00000002-F7C7-47D9-A26A-82DD55262A4E}"/>
              </c:ext>
            </c:extLst>
          </c:dPt>
          <c:dLbls>
            <c:dLbl>
              <c:idx val="0"/>
              <c:layout>
                <c:manualLayout>
                  <c:x val="-8.5080196292435448E-2"/>
                  <c:y val="-5.2487452472879767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F7C7-47D9-A26A-82DD55262A4E}"/>
                </c:ext>
              </c:extLst>
            </c:dLbl>
            <c:dLbl>
              <c:idx val="1"/>
              <c:layout>
                <c:manualLayout>
                  <c:x val="8.8839147439788144E-2"/>
                  <c:y val="-3.7755346335424059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F7C7-47D9-A26A-82DD55262A4E}"/>
                </c:ext>
              </c:extLst>
            </c:dLbl>
            <c:dLbl>
              <c:idx val="2"/>
              <c:layout>
                <c:manualLayout>
                  <c:x val="4.0523228754718782E-2"/>
                  <c:y val="-0.20996780179547619"/>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F7C7-47D9-A26A-82DD55262A4E}"/>
                </c:ext>
              </c:extLst>
            </c:dLbl>
            <c:spPr>
              <a:noFill/>
              <a:ln w="25379">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0,07 %  Налоговые доходы</c:v>
                </c:pt>
                <c:pt idx="1">
                  <c:v>0,04 %  Неналоговые доходы</c:v>
                </c:pt>
                <c:pt idx="2">
                  <c:v>99,90 %  Безвозмездные поступления</c:v>
                </c:pt>
              </c:strCache>
            </c:strRef>
          </c:cat>
          <c:val>
            <c:numRef>
              <c:f>Лист1!$B$2:$B$4</c:f>
              <c:numCache>
                <c:formatCode>0.0</c:formatCode>
                <c:ptCount val="3"/>
                <c:pt idx="0">
                  <c:v>150.4</c:v>
                </c:pt>
                <c:pt idx="1">
                  <c:v>81.900000000000006</c:v>
                </c:pt>
                <c:pt idx="2">
                  <c:v>222381.1</c:v>
                </c:pt>
              </c:numCache>
            </c:numRef>
          </c:val>
          <c:extLst>
            <c:ext xmlns:c16="http://schemas.microsoft.com/office/drawing/2014/chart" uri="{C3380CC4-5D6E-409C-BE32-E72D297353CC}">
              <c16:uniqueId val="{00000003-F7C7-47D9-A26A-82DD55262A4E}"/>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4-F7C7-47D9-A26A-82DD55262A4E}"/>
              </c:ext>
            </c:extLst>
          </c:dPt>
          <c:dPt>
            <c:idx val="1"/>
            <c:bubble3D val="0"/>
            <c:extLst>
              <c:ext xmlns:c16="http://schemas.microsoft.com/office/drawing/2014/chart" uri="{C3380CC4-5D6E-409C-BE32-E72D297353CC}">
                <c16:uniqueId val="{00000005-F7C7-47D9-A26A-82DD55262A4E}"/>
              </c:ext>
            </c:extLst>
          </c:dPt>
          <c:dPt>
            <c:idx val="2"/>
            <c:bubble3D val="0"/>
            <c:extLst>
              <c:ext xmlns:c16="http://schemas.microsoft.com/office/drawing/2014/chart" uri="{C3380CC4-5D6E-409C-BE32-E72D297353CC}">
                <c16:uniqueId val="{00000006-F7C7-47D9-A26A-82DD55262A4E}"/>
              </c:ext>
            </c:extLst>
          </c:dPt>
          <c:cat>
            <c:strRef>
              <c:f>Лист1!$A$2:$A$4</c:f>
              <c:strCache>
                <c:ptCount val="3"/>
                <c:pt idx="0">
                  <c:v>0,07 %  Налоговые доходы</c:v>
                </c:pt>
                <c:pt idx="1">
                  <c:v>0,04 %  Неналоговые доходы</c:v>
                </c:pt>
                <c:pt idx="2">
                  <c:v>99,90 %  Безвозмездные поступления</c:v>
                </c:pt>
              </c:strCache>
            </c:strRef>
          </c:cat>
          <c:val>
            <c:numRef>
              <c:f>Лист1!$C$2:$C$4</c:f>
              <c:numCache>
                <c:formatCode>0.00</c:formatCode>
                <c:ptCount val="3"/>
                <c:pt idx="0">
                  <c:v>6.7561072244527953E-2</c:v>
                </c:pt>
                <c:pt idx="1">
                  <c:v>3.6790238143795478E-2</c:v>
                </c:pt>
                <c:pt idx="2">
                  <c:v>99.895648689611676</c:v>
                </c:pt>
              </c:numCache>
            </c:numRef>
          </c:val>
          <c:extLst>
            <c:ext xmlns:c16="http://schemas.microsoft.com/office/drawing/2014/chart" uri="{C3380CC4-5D6E-409C-BE32-E72D297353CC}">
              <c16:uniqueId val="{00000007-F7C7-47D9-A26A-82DD55262A4E}"/>
            </c:ext>
          </c:extLst>
        </c:ser>
        <c:dLbls>
          <c:showLegendKey val="0"/>
          <c:showVal val="0"/>
          <c:showCatName val="0"/>
          <c:showSerName val="0"/>
          <c:showPercent val="0"/>
          <c:showBubbleSize val="0"/>
          <c:showLeaderLines val="1"/>
        </c:dLbls>
      </c:pie3DChart>
      <c:spPr>
        <a:noFill/>
        <a:ln w="25379">
          <a:noFill/>
        </a:ln>
      </c:spPr>
    </c:plotArea>
    <c:legend>
      <c:legendPos val="r"/>
      <c:layout>
        <c:manualLayout>
          <c:xMode val="edge"/>
          <c:yMode val="edge"/>
          <c:x val="0.65250316403156139"/>
          <c:y val="0.39438595746443927"/>
          <c:w val="0.33643565380459484"/>
          <c:h val="0.36185244997241589"/>
        </c:manualLayout>
      </c:layout>
      <c:overlay val="0"/>
    </c:legend>
    <c:plotVisOnly val="1"/>
    <c:dispBlanksAs val="zero"/>
    <c:showDLblsOverMax val="0"/>
  </c:chart>
  <c:txPr>
    <a:bodyPr/>
    <a:lstStyle/>
    <a:p>
      <a:pPr>
        <a:defRPr sz="1798"/>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Доходы бюджета МО сельское поселение </c:v>
                </c:pt>
              </c:strCache>
            </c:strRef>
          </c:tx>
          <c:invertIfNegative val="0"/>
          <c:dLbls>
            <c:dLbl>
              <c:idx val="1"/>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1D50-4226-9F44-6A64CFF51EDB}"/>
                </c:ext>
              </c:extLst>
            </c:dLbl>
            <c:spPr>
              <a:noFill/>
              <a:ln w="25383">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#,##0.00</c:formatCode>
                <c:ptCount val="4"/>
                <c:pt idx="0">
                  <c:v>4222.1000000000004</c:v>
                </c:pt>
                <c:pt idx="1">
                  <c:v>4218.2</c:v>
                </c:pt>
                <c:pt idx="2">
                  <c:v>60676</c:v>
                </c:pt>
                <c:pt idx="3">
                  <c:v>222613.4</c:v>
                </c:pt>
              </c:numCache>
            </c:numRef>
          </c:val>
          <c:extLst>
            <c:ext xmlns:c16="http://schemas.microsoft.com/office/drawing/2014/chart" uri="{C3380CC4-5D6E-409C-BE32-E72D297353CC}">
              <c16:uniqueId val="{00000001-77BA-405B-8F0F-653C490F1B41}"/>
            </c:ext>
          </c:extLst>
        </c:ser>
        <c:dLbls>
          <c:showLegendKey val="0"/>
          <c:showVal val="0"/>
          <c:showCatName val="0"/>
          <c:showSerName val="0"/>
          <c:showPercent val="0"/>
          <c:showBubbleSize val="0"/>
        </c:dLbls>
        <c:gapWidth val="100"/>
        <c:shape val="box"/>
        <c:axId val="158997120"/>
        <c:axId val="158998912"/>
        <c:axId val="0"/>
      </c:bar3DChart>
      <c:catAx>
        <c:axId val="158997120"/>
        <c:scaling>
          <c:orientation val="minMax"/>
        </c:scaling>
        <c:delete val="0"/>
        <c:axPos val="b"/>
        <c:numFmt formatCode="General" sourceLinked="1"/>
        <c:majorTickMark val="out"/>
        <c:minorTickMark val="none"/>
        <c:tickLblPos val="nextTo"/>
        <c:crossAx val="158998912"/>
        <c:crosses val="autoZero"/>
        <c:auto val="1"/>
        <c:lblAlgn val="ctr"/>
        <c:lblOffset val="100"/>
        <c:noMultiLvlLbl val="0"/>
      </c:catAx>
      <c:valAx>
        <c:axId val="158998912"/>
        <c:scaling>
          <c:orientation val="minMax"/>
        </c:scaling>
        <c:delete val="0"/>
        <c:axPos val="l"/>
        <c:majorGridlines/>
        <c:numFmt formatCode="#,##0.00" sourceLinked="1"/>
        <c:majorTickMark val="out"/>
        <c:minorTickMark val="none"/>
        <c:tickLblPos val="nextTo"/>
        <c:crossAx val="158997120"/>
        <c:crosses val="autoZero"/>
        <c:crossBetween val="between"/>
      </c:valAx>
      <c:spPr>
        <a:noFill/>
        <a:ln w="25383">
          <a:noFill/>
        </a:ln>
      </c:spPr>
    </c:plotArea>
    <c:plotVisOnly val="1"/>
    <c:dispBlanksAs val="zero"/>
    <c:showDLblsOverMax val="0"/>
  </c:chart>
  <c:txPr>
    <a:bodyPr/>
    <a:lstStyle/>
    <a:p>
      <a:pPr>
        <a:defRPr sz="1796"/>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6.091350224772047E-2"/>
          <c:y val="0.16546183108326931"/>
          <c:w val="0.55142402798430756"/>
          <c:h val="0.74779948086599668"/>
        </c:manualLayout>
      </c:layout>
      <c:pie3DChart>
        <c:varyColors val="1"/>
        <c:ser>
          <c:idx val="0"/>
          <c:order val="0"/>
          <c:tx>
            <c:strRef>
              <c:f>Лист1!$B$1</c:f>
              <c:strCache>
                <c:ptCount val="1"/>
                <c:pt idx="0">
                  <c:v>Структура налоговых доходов</c:v>
                </c:pt>
              </c:strCache>
            </c:strRef>
          </c:tx>
          <c:dPt>
            <c:idx val="0"/>
            <c:bubble3D val="0"/>
            <c:extLst>
              <c:ext xmlns:c16="http://schemas.microsoft.com/office/drawing/2014/chart" uri="{C3380CC4-5D6E-409C-BE32-E72D297353CC}">
                <c16:uniqueId val="{00000000-412B-4616-AB73-3E80184318F6}"/>
              </c:ext>
            </c:extLst>
          </c:dPt>
          <c:dPt>
            <c:idx val="1"/>
            <c:bubble3D val="0"/>
            <c:extLst>
              <c:ext xmlns:c16="http://schemas.microsoft.com/office/drawing/2014/chart" uri="{C3380CC4-5D6E-409C-BE32-E72D297353CC}">
                <c16:uniqueId val="{00000001-412B-4616-AB73-3E80184318F6}"/>
              </c:ext>
            </c:extLst>
          </c:dPt>
          <c:dPt>
            <c:idx val="2"/>
            <c:bubble3D val="0"/>
            <c:extLst>
              <c:ext xmlns:c16="http://schemas.microsoft.com/office/drawing/2014/chart" uri="{C3380CC4-5D6E-409C-BE32-E72D297353CC}">
                <c16:uniqueId val="{00000002-412B-4616-AB73-3E80184318F6}"/>
              </c:ext>
            </c:extLst>
          </c:dPt>
          <c:dLbls>
            <c:dLbl>
              <c:idx val="0"/>
              <c:layout>
                <c:manualLayout>
                  <c:x val="-0.13515875876237618"/>
                  <c:y val="-0.16596375729276935"/>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12B-4616-AB73-3E80184318F6}"/>
                </c:ext>
              </c:extLst>
            </c:dLbl>
            <c:dLbl>
              <c:idx val="1"/>
              <c:layout>
                <c:manualLayout>
                  <c:x val="-3.4674512943101469E-3"/>
                  <c:y val="-3.4905526311973432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12B-4616-AB73-3E80184318F6}"/>
                </c:ext>
              </c:extLst>
            </c:dLbl>
            <c:dLbl>
              <c:idx val="2"/>
              <c:layout>
                <c:manualLayout>
                  <c:x val="9.3199713547486226E-2"/>
                  <c:y val="-3.74723877747325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412B-4616-AB73-3E80184318F6}"/>
                </c:ext>
              </c:extLst>
            </c:dLbl>
            <c:dLbl>
              <c:idx val="3"/>
              <c:layout>
                <c:manualLayout>
                  <c:x val="-9.911068662013538E-3"/>
                  <c:y val="3.963785099895331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12B-4616-AB73-3E80184318F6}"/>
                </c:ext>
              </c:extLst>
            </c:dLbl>
            <c:dLbl>
              <c:idx val="4"/>
              <c:layout>
                <c:manualLayout>
                  <c:x val="1.427160076408376E-2"/>
                  <c:y val="-4.590121967869658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12B-4616-AB73-3E80184318F6}"/>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12B-4616-AB73-3E80184318F6}"/>
                </c:ext>
              </c:extLst>
            </c:dLbl>
            <c:spPr>
              <a:noFill/>
              <a:ln w="2537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3"/>
                <c:pt idx="0">
                  <c:v>89,43 %  Налог на доходы физических лиц</c:v>
                </c:pt>
                <c:pt idx="1">
                  <c:v>3,26 %  Земельный налог</c:v>
                </c:pt>
                <c:pt idx="2">
                  <c:v>7,31%  Государственная пошлина</c:v>
                </c:pt>
              </c:strCache>
            </c:strRef>
          </c:cat>
          <c:val>
            <c:numRef>
              <c:f>Лист1!$B$2:$B$7</c:f>
              <c:numCache>
                <c:formatCode>0.0</c:formatCode>
                <c:ptCount val="3"/>
                <c:pt idx="0" formatCode="General">
                  <c:v>134.5</c:v>
                </c:pt>
                <c:pt idx="1">
                  <c:v>4.9000000000000004</c:v>
                </c:pt>
                <c:pt idx="2">
                  <c:v>11</c:v>
                </c:pt>
              </c:numCache>
            </c:numRef>
          </c:val>
          <c:extLst>
            <c:ext xmlns:c16="http://schemas.microsoft.com/office/drawing/2014/chart" uri="{C3380CC4-5D6E-409C-BE32-E72D297353CC}">
              <c16:uniqueId val="{00000006-412B-4616-AB73-3E80184318F6}"/>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7-412B-4616-AB73-3E80184318F6}"/>
              </c:ext>
            </c:extLst>
          </c:dPt>
          <c:dPt>
            <c:idx val="1"/>
            <c:bubble3D val="0"/>
            <c:extLst>
              <c:ext xmlns:c16="http://schemas.microsoft.com/office/drawing/2014/chart" uri="{C3380CC4-5D6E-409C-BE32-E72D297353CC}">
                <c16:uniqueId val="{00000008-412B-4616-AB73-3E80184318F6}"/>
              </c:ext>
            </c:extLst>
          </c:dPt>
          <c:dPt>
            <c:idx val="2"/>
            <c:bubble3D val="0"/>
            <c:extLst>
              <c:ext xmlns:c16="http://schemas.microsoft.com/office/drawing/2014/chart" uri="{C3380CC4-5D6E-409C-BE32-E72D297353CC}">
                <c16:uniqueId val="{00000009-412B-4616-AB73-3E80184318F6}"/>
              </c:ext>
            </c:extLst>
          </c:dPt>
          <c:cat>
            <c:strRef>
              <c:f>Лист1!$A$2:$A$7</c:f>
              <c:strCache>
                <c:ptCount val="3"/>
                <c:pt idx="0">
                  <c:v>89,43 %  Налог на доходы физических лиц</c:v>
                </c:pt>
                <c:pt idx="1">
                  <c:v>3,26 %  Земельный налог</c:v>
                </c:pt>
                <c:pt idx="2">
                  <c:v>7,31%  Государственная пошлина</c:v>
                </c:pt>
              </c:strCache>
            </c:strRef>
          </c:cat>
          <c:val>
            <c:numRef>
              <c:f>Лист1!$C$2:$C$7</c:f>
              <c:numCache>
                <c:formatCode>0.00</c:formatCode>
                <c:ptCount val="3"/>
                <c:pt idx="0">
                  <c:v>89.428191489361694</c:v>
                </c:pt>
                <c:pt idx="1">
                  <c:v>3.2579787234042556</c:v>
                </c:pt>
                <c:pt idx="2">
                  <c:v>7.3138297872340425</c:v>
                </c:pt>
              </c:numCache>
            </c:numRef>
          </c:val>
          <c:extLst>
            <c:ext xmlns:c16="http://schemas.microsoft.com/office/drawing/2014/chart" uri="{C3380CC4-5D6E-409C-BE32-E72D297353CC}">
              <c16:uniqueId val="{0000000A-412B-4616-AB73-3E80184318F6}"/>
            </c:ext>
          </c:extLst>
        </c:ser>
        <c:dLbls>
          <c:showLegendKey val="0"/>
          <c:showVal val="0"/>
          <c:showCatName val="0"/>
          <c:showSerName val="0"/>
          <c:showPercent val="0"/>
          <c:showBubbleSize val="0"/>
          <c:showLeaderLines val="1"/>
        </c:dLbls>
      </c:pie3DChart>
      <c:spPr>
        <a:noFill/>
        <a:ln w="25372">
          <a:noFill/>
        </a:ln>
      </c:spPr>
    </c:plotArea>
    <c:legend>
      <c:legendPos val="r"/>
      <c:layout/>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3"/>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C19A-4F85-9145-D3CD800E0DDD}"/>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c:formatCode>
                <c:ptCount val="4"/>
                <c:pt idx="0">
                  <c:v>47.6</c:v>
                </c:pt>
                <c:pt idx="1">
                  <c:v>121.1</c:v>
                </c:pt>
                <c:pt idx="2">
                  <c:v>122.1</c:v>
                </c:pt>
                <c:pt idx="3">
                  <c:v>150.4</c:v>
                </c:pt>
              </c:numCache>
            </c:numRef>
          </c:val>
          <c:extLst>
            <c:ext xmlns:c16="http://schemas.microsoft.com/office/drawing/2014/chart" uri="{C3380CC4-5D6E-409C-BE32-E72D297353CC}">
              <c16:uniqueId val="{00000001-BE8A-414A-A77C-B15B79C6FE3B}"/>
            </c:ext>
          </c:extLst>
        </c:ser>
        <c:dLbls>
          <c:showLegendKey val="0"/>
          <c:showVal val="0"/>
          <c:showCatName val="0"/>
          <c:showSerName val="0"/>
          <c:showPercent val="0"/>
          <c:showBubbleSize val="0"/>
        </c:dLbls>
        <c:gapWidth val="100"/>
        <c:shape val="box"/>
        <c:axId val="158953856"/>
        <c:axId val="158955392"/>
        <c:axId val="0"/>
      </c:bar3DChart>
      <c:catAx>
        <c:axId val="158953856"/>
        <c:scaling>
          <c:orientation val="minMax"/>
        </c:scaling>
        <c:delete val="0"/>
        <c:axPos val="b"/>
        <c:numFmt formatCode="General" sourceLinked="1"/>
        <c:majorTickMark val="out"/>
        <c:minorTickMark val="none"/>
        <c:tickLblPos val="nextTo"/>
        <c:crossAx val="158955392"/>
        <c:crosses val="autoZero"/>
        <c:auto val="1"/>
        <c:lblAlgn val="ctr"/>
        <c:lblOffset val="100"/>
        <c:noMultiLvlLbl val="0"/>
      </c:catAx>
      <c:valAx>
        <c:axId val="158955392"/>
        <c:scaling>
          <c:orientation val="minMax"/>
        </c:scaling>
        <c:delete val="0"/>
        <c:axPos val="l"/>
        <c:majorGridlines/>
        <c:numFmt formatCode="#,##0.0" sourceLinked="1"/>
        <c:majorTickMark val="out"/>
        <c:minorTickMark val="none"/>
        <c:tickLblPos val="nextTo"/>
        <c:crossAx val="158953856"/>
        <c:crosses val="autoZero"/>
        <c:crossBetween val="between"/>
      </c:valAx>
      <c:spPr>
        <a:noFill/>
        <a:ln w="25364">
          <a:noFill/>
        </a:ln>
      </c:spPr>
    </c:plotArea>
    <c:plotVisOnly val="1"/>
    <c:dispBlanksAs val="zero"/>
    <c:showDLblsOverMax val="0"/>
  </c:chart>
  <c:txPr>
    <a:bodyPr/>
    <a:lstStyle/>
    <a:p>
      <a:pPr>
        <a:defRPr sz="1794"/>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General</c:formatCode>
                <c:ptCount val="4"/>
                <c:pt idx="0" formatCode="0.0">
                  <c:v>37.299999999999997</c:v>
                </c:pt>
                <c:pt idx="1">
                  <c:v>38</c:v>
                </c:pt>
                <c:pt idx="2" formatCode="0.0">
                  <c:v>0</c:v>
                </c:pt>
                <c:pt idx="3" formatCode="0.0">
                  <c:v>81.900000000000006</c:v>
                </c:pt>
              </c:numCache>
            </c:numRef>
          </c:val>
          <c:extLst>
            <c:ext xmlns:c16="http://schemas.microsoft.com/office/drawing/2014/chart" uri="{C3380CC4-5D6E-409C-BE32-E72D297353CC}">
              <c16:uniqueId val="{00000000-6FD1-44CA-BB4D-713B6597128B}"/>
            </c:ext>
          </c:extLst>
        </c:ser>
        <c:dLbls>
          <c:showLegendKey val="0"/>
          <c:showVal val="0"/>
          <c:showCatName val="0"/>
          <c:showSerName val="0"/>
          <c:showPercent val="0"/>
          <c:showBubbleSize val="0"/>
        </c:dLbls>
        <c:gapWidth val="100"/>
        <c:shape val="box"/>
        <c:axId val="159131904"/>
        <c:axId val="159137792"/>
        <c:axId val="0"/>
      </c:bar3DChart>
      <c:catAx>
        <c:axId val="159131904"/>
        <c:scaling>
          <c:orientation val="minMax"/>
        </c:scaling>
        <c:delete val="0"/>
        <c:axPos val="b"/>
        <c:numFmt formatCode="General" sourceLinked="1"/>
        <c:majorTickMark val="out"/>
        <c:minorTickMark val="none"/>
        <c:tickLblPos val="nextTo"/>
        <c:crossAx val="159137792"/>
        <c:crosses val="autoZero"/>
        <c:auto val="1"/>
        <c:lblAlgn val="ctr"/>
        <c:lblOffset val="100"/>
        <c:noMultiLvlLbl val="0"/>
      </c:catAx>
      <c:valAx>
        <c:axId val="159137792"/>
        <c:scaling>
          <c:orientation val="minMax"/>
        </c:scaling>
        <c:delete val="0"/>
        <c:axPos val="l"/>
        <c:majorGridlines/>
        <c:numFmt formatCode="0.0" sourceLinked="1"/>
        <c:majorTickMark val="out"/>
        <c:minorTickMark val="none"/>
        <c:tickLblPos val="nextTo"/>
        <c:crossAx val="159131904"/>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безвозмездных поступлений</c:v>
                </c:pt>
              </c:strCache>
            </c:strRef>
          </c:tx>
          <c:dPt>
            <c:idx val="0"/>
            <c:bubble3D val="0"/>
            <c:extLst>
              <c:ext xmlns:c16="http://schemas.microsoft.com/office/drawing/2014/chart" uri="{C3380CC4-5D6E-409C-BE32-E72D297353CC}">
                <c16:uniqueId val="{00000000-25CC-42C4-B74E-93AE0A3F2290}"/>
              </c:ext>
            </c:extLst>
          </c:dPt>
          <c:dPt>
            <c:idx val="1"/>
            <c:bubble3D val="0"/>
            <c:extLst>
              <c:ext xmlns:c16="http://schemas.microsoft.com/office/drawing/2014/chart" uri="{C3380CC4-5D6E-409C-BE32-E72D297353CC}">
                <c16:uniqueId val="{00000001-25CC-42C4-B74E-93AE0A3F2290}"/>
              </c:ext>
            </c:extLst>
          </c:dPt>
          <c:dPt>
            <c:idx val="2"/>
            <c:bubble3D val="0"/>
            <c:extLst>
              <c:ext xmlns:c16="http://schemas.microsoft.com/office/drawing/2014/chart" uri="{C3380CC4-5D6E-409C-BE32-E72D297353CC}">
                <c16:uniqueId val="{00000002-25CC-42C4-B74E-93AE0A3F2290}"/>
              </c:ext>
            </c:extLst>
          </c:dPt>
          <c:dLbls>
            <c:dLbl>
              <c:idx val="0"/>
              <c:layout>
                <c:manualLayout>
                  <c:x val="-0.12780068096583472"/>
                  <c:y val="-6.713189449473015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25CC-42C4-B74E-93AE0A3F2290}"/>
                </c:ext>
              </c:extLst>
            </c:dLbl>
            <c:dLbl>
              <c:idx val="1"/>
              <c:layout>
                <c:manualLayout>
                  <c:x val="5.9447983014862045E-2"/>
                  <c:y val="-4.9780603156021203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25CC-42C4-B74E-93AE0A3F2290}"/>
                </c:ext>
              </c:extLst>
            </c:dLbl>
            <c:dLbl>
              <c:idx val="2"/>
              <c:layout>
                <c:manualLayout>
                  <c:x val="0.10734362026402751"/>
                  <c:y val="0.11081726082204243"/>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25CC-42C4-B74E-93AE0A3F2290}"/>
                </c:ext>
              </c:extLst>
            </c:dLbl>
            <c:dLbl>
              <c:idx val="3"/>
              <c:layout>
                <c:manualLayout>
                  <c:x val="7.0710094058396844E-2"/>
                  <c:y val="-2.9034291305916081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5CC-42C4-B74E-93AE0A3F2290}"/>
                </c:ext>
              </c:extLst>
            </c:dLbl>
            <c:spPr>
              <a:noFill/>
              <a:ln w="2535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77,7 % Дотация на выравнивание бюджетной обеспеченности</c:v>
                </c:pt>
                <c:pt idx="1">
                  <c:v>8,0 % Субвенция на осуществление первичного воинского учета</c:v>
                </c:pt>
                <c:pt idx="2">
                  <c:v>14,3 % Иные межбюджетные трансферты</c:v>
                </c:pt>
              </c:strCache>
            </c:strRef>
          </c:cat>
          <c:val>
            <c:numRef>
              <c:f>Лист1!$B$2:$B$4</c:f>
              <c:numCache>
                <c:formatCode>0.0</c:formatCode>
                <c:ptCount val="3"/>
                <c:pt idx="0" formatCode="General">
                  <c:v>4065.3</c:v>
                </c:pt>
                <c:pt idx="1">
                  <c:v>240</c:v>
                </c:pt>
                <c:pt idx="2">
                  <c:v>218075.8</c:v>
                </c:pt>
              </c:numCache>
            </c:numRef>
          </c:val>
          <c:extLst>
            <c:ext xmlns:c16="http://schemas.microsoft.com/office/drawing/2014/chart" uri="{C3380CC4-5D6E-409C-BE32-E72D297353CC}">
              <c16:uniqueId val="{00000004-25CC-42C4-B74E-93AE0A3F2290}"/>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25CC-42C4-B74E-93AE0A3F2290}"/>
              </c:ext>
            </c:extLst>
          </c:dPt>
          <c:dPt>
            <c:idx val="1"/>
            <c:bubble3D val="0"/>
            <c:extLst>
              <c:ext xmlns:c16="http://schemas.microsoft.com/office/drawing/2014/chart" uri="{C3380CC4-5D6E-409C-BE32-E72D297353CC}">
                <c16:uniqueId val="{00000006-25CC-42C4-B74E-93AE0A3F2290}"/>
              </c:ext>
            </c:extLst>
          </c:dPt>
          <c:dPt>
            <c:idx val="2"/>
            <c:bubble3D val="0"/>
            <c:extLst>
              <c:ext xmlns:c16="http://schemas.microsoft.com/office/drawing/2014/chart" uri="{C3380CC4-5D6E-409C-BE32-E72D297353CC}">
                <c16:uniqueId val="{00000007-25CC-42C4-B74E-93AE0A3F2290}"/>
              </c:ext>
            </c:extLst>
          </c:dPt>
          <c:cat>
            <c:strRef>
              <c:f>Лист1!$A$2:$A$4</c:f>
              <c:strCache>
                <c:ptCount val="3"/>
                <c:pt idx="0">
                  <c:v>77,7 % Дотация на выравнивание бюджетной обеспеченности</c:v>
                </c:pt>
                <c:pt idx="1">
                  <c:v>8,0 % Субвенция на осуществление первичного воинского учета</c:v>
                </c:pt>
                <c:pt idx="2">
                  <c:v>14,3 % Иные межбюджетные трансферты</c:v>
                </c:pt>
              </c:strCache>
            </c:strRef>
          </c:cat>
          <c:val>
            <c:numRef>
              <c:f>Лист1!$C$2:$C$4</c:f>
              <c:numCache>
                <c:formatCode>0.0</c:formatCode>
                <c:ptCount val="3"/>
                <c:pt idx="0">
                  <c:v>1.828078015622731</c:v>
                </c:pt>
                <c:pt idx="1">
                  <c:v>0.10792284056513797</c:v>
                </c:pt>
                <c:pt idx="2">
                  <c:v>98.06399914381214</c:v>
                </c:pt>
              </c:numCache>
            </c:numRef>
          </c:val>
          <c:extLst>
            <c:ext xmlns:c16="http://schemas.microsoft.com/office/drawing/2014/chart" uri="{C3380CC4-5D6E-409C-BE32-E72D297353CC}">
              <c16:uniqueId val="{00000008-25CC-42C4-B74E-93AE0A3F2290}"/>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5407046812679703"/>
          <c:y val="0.12289505711227437"/>
          <c:w val="0.33753202906900692"/>
          <c:h val="0.81997976509919501"/>
        </c:manualLayout>
      </c:layout>
      <c:overlay val="0"/>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dLbl>
              <c:idx val="0"/>
              <c:layout>
                <c:manualLayout>
                  <c:x val="1.4154281670205236E-2"/>
                  <c:y val="0"/>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DBE3-4792-A39C-153DB2AD752C}"/>
                </c:ext>
              </c:extLst>
            </c:dLbl>
            <c:dLbl>
              <c:idx val="1"/>
              <c:layout>
                <c:manualLayout>
                  <c:x val="1.132342533616419E-2"/>
                  <c:y val="-3.1421838177533388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DBE3-4792-A39C-153DB2AD752C}"/>
                </c:ext>
              </c:extLst>
            </c:dLbl>
            <c:dLbl>
              <c:idx val="2"/>
              <c:layout>
                <c:manualLayout>
                  <c:x val="9.9079971691436661E-3"/>
                  <c:y val="-3.1421838177533388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DBE3-4792-A39C-153DB2AD752C}"/>
                </c:ext>
              </c:extLst>
            </c:dLbl>
            <c:dLbl>
              <c:idx val="3"/>
              <c:layout>
                <c:manualLayout>
                  <c:x val="7.0771408351026181E-3"/>
                  <c:y val="-1.2568735271013355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DBE3-4792-A39C-153DB2AD752C}"/>
                </c:ext>
              </c:extLst>
            </c:dLbl>
            <c:spPr>
              <a:noFill/>
              <a:ln w="25349">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c:formatCode>
                <c:ptCount val="4"/>
                <c:pt idx="0" formatCode="General">
                  <c:v>4137.2</c:v>
                </c:pt>
                <c:pt idx="1">
                  <c:v>4059.1</c:v>
                </c:pt>
                <c:pt idx="2">
                  <c:v>60553.9</c:v>
                </c:pt>
                <c:pt idx="3">
                  <c:v>222381.1</c:v>
                </c:pt>
              </c:numCache>
            </c:numRef>
          </c:val>
          <c:extLst>
            <c:ext xmlns:c16="http://schemas.microsoft.com/office/drawing/2014/chart" uri="{C3380CC4-5D6E-409C-BE32-E72D297353CC}">
              <c16:uniqueId val="{00000004-DBE3-4792-A39C-153DB2AD752C}"/>
            </c:ext>
          </c:extLst>
        </c:ser>
        <c:dLbls>
          <c:showLegendKey val="0"/>
          <c:showVal val="0"/>
          <c:showCatName val="0"/>
          <c:showSerName val="0"/>
          <c:showPercent val="0"/>
          <c:showBubbleSize val="0"/>
        </c:dLbls>
        <c:gapWidth val="100"/>
        <c:shape val="box"/>
        <c:axId val="155947392"/>
        <c:axId val="155948928"/>
        <c:axId val="0"/>
      </c:bar3DChart>
      <c:catAx>
        <c:axId val="155947392"/>
        <c:scaling>
          <c:orientation val="minMax"/>
        </c:scaling>
        <c:delete val="0"/>
        <c:axPos val="b"/>
        <c:numFmt formatCode="General" sourceLinked="1"/>
        <c:majorTickMark val="out"/>
        <c:minorTickMark val="none"/>
        <c:tickLblPos val="nextTo"/>
        <c:crossAx val="155948928"/>
        <c:crosses val="autoZero"/>
        <c:auto val="1"/>
        <c:lblAlgn val="ctr"/>
        <c:lblOffset val="100"/>
        <c:noMultiLvlLbl val="0"/>
      </c:catAx>
      <c:valAx>
        <c:axId val="155948928"/>
        <c:scaling>
          <c:orientation val="minMax"/>
        </c:scaling>
        <c:delete val="0"/>
        <c:axPos val="l"/>
        <c:majorGridlines/>
        <c:numFmt formatCode="General" sourceLinked="1"/>
        <c:majorTickMark val="out"/>
        <c:minorTickMark val="none"/>
        <c:tickLblPos val="nextTo"/>
        <c:crossAx val="155947392"/>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a:t>
            </a:r>
            <a:r>
              <a:rPr lang="ru-RU" dirty="0" err="1"/>
              <a:t>Энурмино</a:t>
            </a:r>
            <a:r>
              <a:rPr lang="ru-RU" dirty="0"/>
              <a:t> </a:t>
            </a:r>
            <a:r>
              <a:rPr lang="en-US" dirty="0" smtClean="0"/>
              <a:t>222 316,4</a:t>
            </a:r>
            <a:r>
              <a:rPr lang="en-US" baseline="0" dirty="0" smtClean="0"/>
              <a:t> </a:t>
            </a:r>
            <a:r>
              <a:rPr lang="ru-RU" dirty="0" err="1" smtClean="0"/>
              <a:t>тыс.рублей</a:t>
            </a:r>
            <a:endParaRPr lang="ru-RU" dirty="0"/>
          </a:p>
        </c:rich>
      </c:tx>
      <c:layout>
        <c:manualLayout>
          <c:xMode val="edge"/>
          <c:yMode val="edge"/>
          <c:x val="0.11795327459523387"/>
          <c:y val="7.2661224004064448E-3"/>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0"/>
          <c:y val="0.17281164791191997"/>
          <c:w val="0.58055619470729636"/>
          <c:h val="0.74640193617985551"/>
        </c:manualLayout>
      </c:layout>
      <c:pie3DChart>
        <c:varyColors val="1"/>
        <c:ser>
          <c:idx val="0"/>
          <c:order val="0"/>
          <c:tx>
            <c:strRef>
              <c:f>Лист1!$B$1</c:f>
              <c:strCache>
                <c:ptCount val="1"/>
                <c:pt idx="0">
                  <c:v>Расходы бюджета МО сельское поселение Энурмино 3 399,3 тыс.рублей</c:v>
                </c:pt>
              </c:strCache>
            </c:strRef>
          </c:tx>
          <c:dPt>
            <c:idx val="0"/>
            <c:bubble3D val="0"/>
            <c:extLst>
              <c:ext xmlns:c16="http://schemas.microsoft.com/office/drawing/2014/chart" uri="{C3380CC4-5D6E-409C-BE32-E72D297353CC}">
                <c16:uniqueId val="{00000000-0AE4-4DFF-BE25-A5E3FEE58170}"/>
              </c:ext>
            </c:extLst>
          </c:dPt>
          <c:dPt>
            <c:idx val="1"/>
            <c:bubble3D val="0"/>
            <c:extLst>
              <c:ext xmlns:c16="http://schemas.microsoft.com/office/drawing/2014/chart" uri="{C3380CC4-5D6E-409C-BE32-E72D297353CC}">
                <c16:uniqueId val="{00000001-0AE4-4DFF-BE25-A5E3FEE58170}"/>
              </c:ext>
            </c:extLst>
          </c:dPt>
          <c:dPt>
            <c:idx val="2"/>
            <c:bubble3D val="0"/>
            <c:extLst>
              <c:ext xmlns:c16="http://schemas.microsoft.com/office/drawing/2014/chart" uri="{C3380CC4-5D6E-409C-BE32-E72D297353CC}">
                <c16:uniqueId val="{00000002-0AE4-4DFF-BE25-A5E3FEE58170}"/>
              </c:ext>
            </c:extLst>
          </c:dPt>
          <c:dPt>
            <c:idx val="3"/>
            <c:bubble3D val="0"/>
            <c:explosion val="19"/>
            <c:extLst>
              <c:ext xmlns:c16="http://schemas.microsoft.com/office/drawing/2014/chart" uri="{C3380CC4-5D6E-409C-BE32-E72D297353CC}">
                <c16:uniqueId val="{00000003-0AE4-4DFF-BE25-A5E3FEE58170}"/>
              </c:ext>
            </c:extLst>
          </c:dPt>
          <c:dLbls>
            <c:dLbl>
              <c:idx val="0"/>
              <c:layout>
                <c:manualLayout>
                  <c:x val="-0.17582420498567666"/>
                  <c:y val="-8.192600684426773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0AE4-4DFF-BE25-A5E3FEE58170}"/>
                </c:ext>
              </c:extLst>
            </c:dLbl>
            <c:dLbl>
              <c:idx val="1"/>
              <c:layout>
                <c:manualLayout>
                  <c:x val="-1.8288945098113796E-2"/>
                  <c:y val="-3.907362088615416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0AE4-4DFF-BE25-A5E3FEE58170}"/>
                </c:ext>
              </c:extLst>
            </c:dLbl>
            <c:dLbl>
              <c:idx val="2"/>
              <c:layout>
                <c:manualLayout>
                  <c:x val="5.7475363744401251E-2"/>
                  <c:y val="2.101072716149001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0AE4-4DFF-BE25-A5E3FEE58170}"/>
                </c:ext>
              </c:extLst>
            </c:dLbl>
            <c:spPr>
              <a:noFill/>
              <a:ln w="25364">
                <a:noFill/>
              </a:ln>
            </c:sp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Лист1!$A$2:$A$7</c:f>
              <c:strCache>
                <c:ptCount val="4"/>
                <c:pt idx="0">
                  <c:v>65,3 % Общегосударственные вопросы</c:v>
                </c:pt>
                <c:pt idx="1">
                  <c:v>7,7 % Национальная оборона</c:v>
                </c:pt>
                <c:pt idx="2">
                  <c:v>12,6 % Национальная экономика</c:v>
                </c:pt>
                <c:pt idx="3">
                  <c:v>14,4 % Жилищно-коммунальное хозяйство</c:v>
                </c:pt>
              </c:strCache>
            </c:strRef>
          </c:cat>
          <c:val>
            <c:numRef>
              <c:f>Лист1!$B$2:$B$7</c:f>
              <c:numCache>
                <c:formatCode>0.0</c:formatCode>
                <c:ptCount val="4"/>
                <c:pt idx="0">
                  <c:v>3064.4</c:v>
                </c:pt>
                <c:pt idx="1">
                  <c:v>240</c:v>
                </c:pt>
                <c:pt idx="2">
                  <c:v>532</c:v>
                </c:pt>
                <c:pt idx="3" formatCode="General">
                  <c:v>218777</c:v>
                </c:pt>
              </c:numCache>
            </c:numRef>
          </c:val>
          <c:extLst>
            <c:ext xmlns:c16="http://schemas.microsoft.com/office/drawing/2014/chart" uri="{C3380CC4-5D6E-409C-BE32-E72D297353CC}">
              <c16:uniqueId val="{00000004-0AE4-4DFF-BE25-A5E3FEE58170}"/>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0AE4-4DFF-BE25-A5E3FEE58170}"/>
              </c:ext>
            </c:extLst>
          </c:dPt>
          <c:dPt>
            <c:idx val="1"/>
            <c:bubble3D val="0"/>
            <c:extLst>
              <c:ext xmlns:c16="http://schemas.microsoft.com/office/drawing/2014/chart" uri="{C3380CC4-5D6E-409C-BE32-E72D297353CC}">
                <c16:uniqueId val="{00000006-0AE4-4DFF-BE25-A5E3FEE58170}"/>
              </c:ext>
            </c:extLst>
          </c:dPt>
          <c:dPt>
            <c:idx val="2"/>
            <c:bubble3D val="0"/>
            <c:extLst>
              <c:ext xmlns:c16="http://schemas.microsoft.com/office/drawing/2014/chart" uri="{C3380CC4-5D6E-409C-BE32-E72D297353CC}">
                <c16:uniqueId val="{00000007-0AE4-4DFF-BE25-A5E3FEE58170}"/>
              </c:ext>
            </c:extLst>
          </c:dPt>
          <c:dPt>
            <c:idx val="3"/>
            <c:bubble3D val="0"/>
            <c:extLst>
              <c:ext xmlns:c16="http://schemas.microsoft.com/office/drawing/2014/chart" uri="{C3380CC4-5D6E-409C-BE32-E72D297353CC}">
                <c16:uniqueId val="{00000008-0AE4-4DFF-BE25-A5E3FEE58170}"/>
              </c:ext>
            </c:extLst>
          </c:dPt>
          <c:cat>
            <c:strRef>
              <c:f>Лист1!$A$2:$A$7</c:f>
              <c:strCache>
                <c:ptCount val="4"/>
                <c:pt idx="0">
                  <c:v>65,3 % Общегосударственные вопросы</c:v>
                </c:pt>
                <c:pt idx="1">
                  <c:v>7,7 % Национальная оборона</c:v>
                </c:pt>
                <c:pt idx="2">
                  <c:v>12,6 % Национальная экономика</c:v>
                </c:pt>
                <c:pt idx="3">
                  <c:v>14,4 % Жилищно-коммунальное хозяйство</c:v>
                </c:pt>
              </c:strCache>
            </c:strRef>
          </c:cat>
          <c:val>
            <c:numRef>
              <c:f>Лист1!$C$2:$C$7</c:f>
              <c:numCache>
                <c:formatCode>0.0</c:formatCode>
                <c:ptCount val="4"/>
                <c:pt idx="0">
                  <c:v>1.3765568469822571</c:v>
                </c:pt>
                <c:pt idx="1">
                  <c:v>0.10781022166679993</c:v>
                </c:pt>
                <c:pt idx="2">
                  <c:v>0.23897932469473987</c:v>
                </c:pt>
                <c:pt idx="3">
                  <c:v>98.276653606656211</c:v>
                </c:pt>
              </c:numCache>
            </c:numRef>
          </c:val>
          <c:extLst>
            <c:ext xmlns:c16="http://schemas.microsoft.com/office/drawing/2014/chart" uri="{C3380CC4-5D6E-409C-BE32-E72D297353CC}">
              <c16:uniqueId val="{00000009-0AE4-4DFF-BE25-A5E3FEE58170}"/>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58753142699267846"/>
          <c:y val="0.31314384250063115"/>
          <c:w val="0.40694394253349919"/>
          <c:h val="0.46737794799243565"/>
        </c:manualLayout>
      </c:layout>
      <c:overlay val="0"/>
    </c:legend>
    <c:plotVisOnly val="1"/>
    <c:dispBlanksAs val="zero"/>
    <c:showDLblsOverMax val="0"/>
  </c:chart>
  <c:txPr>
    <a:bodyPr/>
    <a:lstStyle/>
    <a:p>
      <a:pPr>
        <a:defRPr sz="1794"/>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1554495242198075"/>
          <c:y val="9.2027631974783711E-2"/>
          <c:w val="0.88387928350198774"/>
          <c:h val="0.74640193617985606"/>
        </c:manualLayout>
      </c:layout>
      <c:bar3DChart>
        <c:barDir val="col"/>
        <c:grouping val="stacked"/>
        <c:varyColors val="0"/>
        <c:ser>
          <c:idx val="0"/>
          <c:order val="0"/>
          <c:tx>
            <c:strRef>
              <c:f>Лист1!$B$1</c:f>
              <c:strCache>
                <c:ptCount val="1"/>
                <c:pt idx="0">
                  <c:v>Расходы бюджета МО сельское поселение</c:v>
                </c:pt>
              </c:strCache>
            </c:strRef>
          </c:tx>
          <c:invertIfNegative val="0"/>
          <c:dLbls>
            <c:dLbl>
              <c:idx val="0"/>
              <c:layout>
                <c:manualLayout>
                  <c:x val="1.5694666498448005E-2"/>
                  <c:y val="0"/>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9A9B-4A63-9AB8-ED2D07F2E808}"/>
                </c:ext>
              </c:extLst>
            </c:dLbl>
            <c:dLbl>
              <c:idx val="1"/>
              <c:layout>
                <c:manualLayout>
                  <c:x val="1.2841090771457456E-2"/>
                  <c:y val="-5.3404539385847796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9A9B-4A63-9AB8-ED2D07F2E808}"/>
                </c:ext>
              </c:extLst>
            </c:dLbl>
            <c:dLbl>
              <c:idx val="2"/>
              <c:layout>
                <c:manualLayout>
                  <c:x val="1.5694666498448005E-2"/>
                  <c:y val="-2.6702269692923898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9A9B-4A63-9AB8-ED2D07F2E808}"/>
                </c:ext>
              </c:extLst>
            </c:dLbl>
            <c:dLbl>
              <c:idx val="3"/>
              <c:layout>
                <c:manualLayout>
                  <c:x val="8.5607271809716376E-3"/>
                  <c:y val="0"/>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9A9B-4A63-9AB8-ED2D07F2E808}"/>
                </c:ext>
              </c:extLst>
            </c:dLbl>
            <c:spPr>
              <a:noFill/>
              <a:ln w="25362">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c:formatCode>
                <c:ptCount val="4"/>
                <c:pt idx="0">
                  <c:v>4355.5</c:v>
                </c:pt>
                <c:pt idx="1">
                  <c:v>4218.2</c:v>
                </c:pt>
                <c:pt idx="2">
                  <c:v>55446.6</c:v>
                </c:pt>
                <c:pt idx="3">
                  <c:v>222613.4</c:v>
                </c:pt>
              </c:numCache>
            </c:numRef>
          </c:val>
          <c:extLst>
            <c:ext xmlns:c16="http://schemas.microsoft.com/office/drawing/2014/chart" uri="{C3380CC4-5D6E-409C-BE32-E72D297353CC}">
              <c16:uniqueId val="{00000004-9A9B-4A63-9AB8-ED2D07F2E808}"/>
            </c:ext>
          </c:extLst>
        </c:ser>
        <c:dLbls>
          <c:showLegendKey val="0"/>
          <c:showVal val="0"/>
          <c:showCatName val="0"/>
          <c:showSerName val="0"/>
          <c:showPercent val="0"/>
          <c:showBubbleSize val="0"/>
        </c:dLbls>
        <c:gapWidth val="100"/>
        <c:shape val="box"/>
        <c:axId val="159952256"/>
        <c:axId val="159962240"/>
        <c:axId val="0"/>
      </c:bar3DChart>
      <c:catAx>
        <c:axId val="159952256"/>
        <c:scaling>
          <c:orientation val="minMax"/>
        </c:scaling>
        <c:delete val="0"/>
        <c:axPos val="b"/>
        <c:numFmt formatCode="General" sourceLinked="1"/>
        <c:majorTickMark val="out"/>
        <c:minorTickMark val="none"/>
        <c:tickLblPos val="nextTo"/>
        <c:crossAx val="159962240"/>
        <c:crosses val="autoZero"/>
        <c:auto val="1"/>
        <c:lblAlgn val="ctr"/>
        <c:lblOffset val="100"/>
        <c:noMultiLvlLbl val="0"/>
      </c:catAx>
      <c:valAx>
        <c:axId val="159962240"/>
        <c:scaling>
          <c:orientation val="minMax"/>
        </c:scaling>
        <c:delete val="0"/>
        <c:axPos val="l"/>
        <c:majorGridlines/>
        <c:numFmt formatCode="0.0" sourceLinked="1"/>
        <c:majorTickMark val="out"/>
        <c:minorTickMark val="none"/>
        <c:tickLblPos val="nextTo"/>
        <c:crossAx val="159952256"/>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1"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2"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3"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7175"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7075" algn="l"/>
                <a:tab pos="1455738" algn="l"/>
                <a:tab pos="2184400" algn="l"/>
                <a:tab pos="2913063" algn="l"/>
              </a:tabLst>
              <a:defRPr sz="1200" smtClean="0">
                <a:solidFill>
                  <a:srgbClr val="000000"/>
                </a:solidFill>
              </a:defRPr>
            </a:lvl1pPr>
          </a:lstStyle>
          <a:p>
            <a:pPr>
              <a:defRPr/>
            </a:pPr>
            <a:fld id="{0975CC3D-91E7-46A2-AA92-1D5CCC73E89E}" type="slidenum">
              <a:rPr lang="ru-RU" altLang="ru-RU"/>
              <a:pPr>
                <a:defRPr/>
              </a:pPr>
              <a:t>‹#›</a:t>
            </a:fld>
            <a:endParaRPr lang="ru-RU" altLang="ru-RU"/>
          </a:p>
        </p:txBody>
      </p:sp>
    </p:spTree>
    <p:extLst>
      <p:ext uri="{BB962C8B-B14F-4D97-AF65-F5344CB8AC3E}">
        <p14:creationId xmlns:p14="http://schemas.microsoft.com/office/powerpoint/2010/main" val="55829788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A52629A-F6C5-47A7-B388-A9DFB2FF6606}" type="slidenum">
              <a:rPr lang="ru-RU" altLang="ru-RU">
                <a:solidFill>
                  <a:srgbClr val="000000"/>
                </a:solidFill>
                <a:cs typeface="Lucida Sans Unicode" panose="020B0602030504020204" pitchFamily="34" charset="0"/>
              </a:rPr>
              <a:pPr/>
              <a:t>1</a:t>
            </a:fld>
            <a:endParaRPr lang="ru-RU" altLang="ru-RU">
              <a:solidFill>
                <a:srgbClr val="000000"/>
              </a:solidFill>
              <a:cs typeface="Lucida Sans Unicode" panose="020B0602030504020204" pitchFamily="34" charset="0"/>
            </a:endParaRPr>
          </a:p>
        </p:txBody>
      </p:sp>
      <p:sp>
        <p:nvSpPr>
          <p:cNvPr id="92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92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811AB78-58CE-403E-8656-9C797158C42F}" type="slidenum">
              <a:rPr lang="ru-RU" altLang="ru-RU">
                <a:solidFill>
                  <a:srgbClr val="000000"/>
                </a:solidFill>
                <a:cs typeface="Lucida Sans Unicode" panose="020B0602030504020204" pitchFamily="34" charset="0"/>
              </a:rPr>
              <a:pPr/>
              <a:t>11</a:t>
            </a:fld>
            <a:endParaRPr lang="ru-RU" altLang="ru-RU">
              <a:solidFill>
                <a:srgbClr val="000000"/>
              </a:solidFill>
              <a:cs typeface="Lucida Sans Unicode" panose="020B0602030504020204" pitchFamily="34" charset="0"/>
            </a:endParaRPr>
          </a:p>
        </p:txBody>
      </p:sp>
      <p:sp>
        <p:nvSpPr>
          <p:cNvPr id="286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86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0ADFCF58-E03B-4102-A89A-A3736F6A46EA}" type="slidenum">
              <a:rPr lang="ru-RU" altLang="ru-RU">
                <a:solidFill>
                  <a:srgbClr val="000000"/>
                </a:solidFill>
                <a:cs typeface="Lucida Sans Unicode" panose="020B0602030504020204" pitchFamily="34" charset="0"/>
              </a:rPr>
              <a:pPr/>
              <a:t>12</a:t>
            </a:fld>
            <a:endParaRPr lang="ru-RU" altLang="ru-RU">
              <a:solidFill>
                <a:srgbClr val="000000"/>
              </a:solidFill>
              <a:cs typeface="Lucida Sans Unicode" panose="020B0602030504020204" pitchFamily="34" charset="0"/>
            </a:endParaRPr>
          </a:p>
        </p:txBody>
      </p:sp>
      <p:sp>
        <p:nvSpPr>
          <p:cNvPr id="307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07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E1985A10-ED70-472C-90FB-664CE7137846}" type="slidenum">
              <a:rPr lang="ru-RU" altLang="ru-RU">
                <a:solidFill>
                  <a:srgbClr val="000000"/>
                </a:solidFill>
                <a:cs typeface="Lucida Sans Unicode" panose="020B0602030504020204" pitchFamily="34" charset="0"/>
              </a:rPr>
              <a:pPr/>
              <a:t>13</a:t>
            </a:fld>
            <a:endParaRPr lang="ru-RU" altLang="ru-RU">
              <a:solidFill>
                <a:srgbClr val="000000"/>
              </a:solidFill>
              <a:cs typeface="Lucida Sans Unicode" panose="020B0602030504020204" pitchFamily="34" charset="0"/>
            </a:endParaRPr>
          </a:p>
        </p:txBody>
      </p:sp>
      <p:sp>
        <p:nvSpPr>
          <p:cNvPr id="327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27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40E6158-56F1-4FDF-92D5-0F1AE53687EF}" type="slidenum">
              <a:rPr lang="ru-RU" altLang="ru-RU">
                <a:solidFill>
                  <a:srgbClr val="000000"/>
                </a:solidFill>
                <a:cs typeface="Lucida Sans Unicode" panose="020B0602030504020204" pitchFamily="34" charset="0"/>
              </a:rPr>
              <a:pPr/>
              <a:t>14</a:t>
            </a:fld>
            <a:endParaRPr lang="ru-RU" altLang="ru-RU">
              <a:solidFill>
                <a:srgbClr val="000000"/>
              </a:solidFill>
              <a:cs typeface="Lucida Sans Unicode" panose="020B0602030504020204" pitchFamily="34" charset="0"/>
            </a:endParaRPr>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17B6AB6-0216-4165-A346-AA94928B22C2}" type="slidenum">
              <a:rPr lang="ru-RU" altLang="ru-RU">
                <a:solidFill>
                  <a:srgbClr val="000000"/>
                </a:solidFill>
                <a:cs typeface="Lucida Sans Unicode" panose="020B0602030504020204" pitchFamily="34" charset="0"/>
              </a:rPr>
              <a:pPr/>
              <a:t>15</a:t>
            </a:fld>
            <a:endParaRPr lang="ru-RU" altLang="ru-RU">
              <a:solidFill>
                <a:srgbClr val="000000"/>
              </a:solidFill>
              <a:cs typeface="Lucida Sans Unicode" panose="020B0602030504020204" pitchFamily="34" charset="0"/>
            </a:endParaRPr>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AAABF8A-9460-4DB3-B5F6-DA8EEC3ADF7B}" type="slidenum">
              <a:rPr lang="ru-RU" altLang="ru-RU">
                <a:solidFill>
                  <a:srgbClr val="000000"/>
                </a:solidFill>
                <a:cs typeface="Lucida Sans Unicode" panose="020B0602030504020204" pitchFamily="34" charset="0"/>
              </a:rPr>
              <a:pPr/>
              <a:t>16</a:t>
            </a:fld>
            <a:endParaRPr lang="ru-RU" altLang="ru-RU">
              <a:solidFill>
                <a:srgbClr val="000000"/>
              </a:solidFill>
              <a:cs typeface="Lucida Sans Unicode" panose="020B0602030504020204" pitchFamily="34" charset="0"/>
            </a:endParaRPr>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D44BD6D-1E21-4844-83E7-DE0E5D71A2E9}" type="slidenum">
              <a:rPr lang="ru-RU" altLang="ru-RU">
                <a:solidFill>
                  <a:srgbClr val="000000"/>
                </a:solidFill>
                <a:cs typeface="Lucida Sans Unicode" panose="020B0602030504020204" pitchFamily="34" charset="0"/>
              </a:rPr>
              <a:pPr/>
              <a:t>17</a:t>
            </a:fld>
            <a:endParaRPr lang="ru-RU" altLang="ru-RU">
              <a:solidFill>
                <a:srgbClr val="000000"/>
              </a:solidFill>
              <a:cs typeface="Lucida Sans Unicode" panose="020B0602030504020204" pitchFamily="34" charset="0"/>
            </a:endParaRPr>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EE9BA3A-1BAD-4158-832F-E32653D383CD}" type="slidenum">
              <a:rPr lang="ru-RU" altLang="ru-RU">
                <a:solidFill>
                  <a:srgbClr val="000000"/>
                </a:solidFill>
                <a:cs typeface="Lucida Sans Unicode" panose="020B0602030504020204" pitchFamily="34" charset="0"/>
              </a:rPr>
              <a:pPr/>
              <a:t>18</a:t>
            </a:fld>
            <a:endParaRPr lang="ru-RU" altLang="ru-RU">
              <a:solidFill>
                <a:srgbClr val="000000"/>
              </a:solidFill>
              <a:cs typeface="Lucida Sans Unicode" panose="020B0602030504020204" pitchFamily="34" charset="0"/>
            </a:endParaRPr>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795C0A7-8B98-48E5-841E-2F45BF514FFE}" type="slidenum">
              <a:rPr lang="ru-RU" altLang="ru-RU">
                <a:solidFill>
                  <a:srgbClr val="000000"/>
                </a:solidFill>
                <a:cs typeface="Lucida Sans Unicode" panose="020B0602030504020204" pitchFamily="34" charset="0"/>
              </a:rPr>
              <a:pPr/>
              <a:t>19</a:t>
            </a:fld>
            <a:endParaRPr lang="ru-RU" altLang="ru-RU">
              <a:solidFill>
                <a:srgbClr val="000000"/>
              </a:solidFill>
              <a:cs typeface="Lucida Sans Unicode" panose="020B0602030504020204" pitchFamily="34" charset="0"/>
            </a:endParaRPr>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C237AA0-99CB-4C33-A857-F310930AB34E}" type="slidenum">
              <a:rPr lang="ru-RU" altLang="ru-RU">
                <a:solidFill>
                  <a:srgbClr val="000000"/>
                </a:solidFill>
                <a:cs typeface="Lucida Sans Unicode" panose="020B0602030504020204" pitchFamily="34" charset="0"/>
              </a:rPr>
              <a:pPr/>
              <a:t>20</a:t>
            </a:fld>
            <a:endParaRPr lang="ru-RU" altLang="ru-RU">
              <a:solidFill>
                <a:srgbClr val="000000"/>
              </a:solidFill>
              <a:cs typeface="Lucida Sans Unicode" panose="020B0602030504020204" pitchFamily="34" charset="0"/>
            </a:endParaRPr>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EE4B2D6-74B2-49A1-8555-E6D30862D284}" type="slidenum">
              <a:rPr lang="ru-RU" altLang="ru-RU">
                <a:solidFill>
                  <a:srgbClr val="000000"/>
                </a:solidFill>
                <a:cs typeface="Lucida Sans Unicode" panose="020B0602030504020204" pitchFamily="34" charset="0"/>
              </a:rPr>
              <a:pPr/>
              <a:t>2</a:t>
            </a:fld>
            <a:endParaRPr lang="ru-RU" altLang="ru-RU">
              <a:solidFill>
                <a:srgbClr val="000000"/>
              </a:solidFill>
              <a:cs typeface="Lucida Sans Unicode" panose="020B0602030504020204" pitchFamily="34" charset="0"/>
            </a:endParaRPr>
          </a:p>
        </p:txBody>
      </p:sp>
      <p:sp>
        <p:nvSpPr>
          <p:cNvPr id="112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12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3A58BA4-FACE-4C88-AA97-0D024D4C7D35}" type="slidenum">
              <a:rPr lang="ru-RU" altLang="ru-RU">
                <a:solidFill>
                  <a:srgbClr val="000000"/>
                </a:solidFill>
                <a:cs typeface="Lucida Sans Unicode" panose="020B0602030504020204" pitchFamily="34" charset="0"/>
              </a:rPr>
              <a:pPr/>
              <a:t>21</a:t>
            </a:fld>
            <a:endParaRPr lang="ru-RU" altLang="ru-RU">
              <a:solidFill>
                <a:srgbClr val="000000"/>
              </a:solidFill>
              <a:cs typeface="Lucida Sans Unicode" panose="020B0602030504020204" pitchFamily="34" charset="0"/>
            </a:endParaRPr>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5662941-62C5-49CE-B653-4658B453B0A7}" type="slidenum">
              <a:rPr lang="ru-RU" altLang="ru-RU">
                <a:solidFill>
                  <a:srgbClr val="000000"/>
                </a:solidFill>
                <a:cs typeface="Lucida Sans Unicode" panose="020B0602030504020204" pitchFamily="34" charset="0"/>
              </a:rPr>
              <a:pPr/>
              <a:t>22</a:t>
            </a:fld>
            <a:endParaRPr lang="ru-RU" altLang="ru-RU">
              <a:solidFill>
                <a:srgbClr val="000000"/>
              </a:solidFill>
              <a:cs typeface="Lucida Sans Unicode" panose="020B0602030504020204" pitchFamily="34" charset="0"/>
            </a:endParaRPr>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7AD7938-7D2D-422E-8165-A9230EB2A453}" type="slidenum">
              <a:rPr lang="ru-RU" altLang="ru-RU">
                <a:solidFill>
                  <a:srgbClr val="000000"/>
                </a:solidFill>
                <a:cs typeface="Lucida Sans Unicode" panose="020B0602030504020204" pitchFamily="34" charset="0"/>
              </a:rPr>
              <a:pPr/>
              <a:t>23</a:t>
            </a:fld>
            <a:endParaRPr lang="ru-RU" altLang="ru-RU">
              <a:solidFill>
                <a:srgbClr val="000000"/>
              </a:solidFill>
              <a:cs typeface="Lucida Sans Unicode" panose="020B0602030504020204" pitchFamily="34" charset="0"/>
            </a:endParaRPr>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9F43F98-7D60-411F-B33A-05A51EA647C1}" type="slidenum">
              <a:rPr lang="ru-RU" altLang="ru-RU">
                <a:solidFill>
                  <a:srgbClr val="000000"/>
                </a:solidFill>
                <a:cs typeface="Lucida Sans Unicode" panose="020B0602030504020204" pitchFamily="34" charset="0"/>
              </a:rPr>
              <a:pPr/>
              <a:t>24</a:t>
            </a:fld>
            <a:endParaRPr lang="ru-RU" altLang="ru-RU">
              <a:solidFill>
                <a:srgbClr val="000000"/>
              </a:solidFill>
              <a:cs typeface="Lucida Sans Unicode" panose="020B0602030504020204" pitchFamily="34" charset="0"/>
            </a:endParaRPr>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036C9CE0-AE6D-43DE-B901-99E4630129A1}" type="slidenum">
              <a:rPr lang="ru-RU" altLang="ru-RU">
                <a:solidFill>
                  <a:srgbClr val="000000"/>
                </a:solidFill>
                <a:cs typeface="Lucida Sans Unicode" panose="020B0602030504020204" pitchFamily="34" charset="0"/>
              </a:rPr>
              <a:pPr/>
              <a:t>25</a:t>
            </a:fld>
            <a:endParaRPr lang="ru-RU" altLang="ru-RU">
              <a:solidFill>
                <a:srgbClr val="000000"/>
              </a:solidFill>
              <a:cs typeface="Lucida Sans Unicode" panose="020B0602030504020204" pitchFamily="34" charset="0"/>
            </a:endParaRPr>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E22F121-EEC7-4D61-AD5B-9ECC08295B95}" type="slidenum">
              <a:rPr lang="ru-RU" altLang="ru-RU">
                <a:solidFill>
                  <a:srgbClr val="000000"/>
                </a:solidFill>
                <a:cs typeface="Lucida Sans Unicode" panose="020B0602030504020204" pitchFamily="34" charset="0"/>
              </a:rPr>
              <a:pPr/>
              <a:t>26</a:t>
            </a:fld>
            <a:endParaRPr lang="ru-RU" altLang="ru-RU">
              <a:solidFill>
                <a:srgbClr val="000000"/>
              </a:solidFill>
              <a:cs typeface="Lucida Sans Unicode" panose="020B0602030504020204" pitchFamily="34" charset="0"/>
            </a:endParaRPr>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926D83A-2BF6-4961-9E2A-CBD497DB0A83}" type="slidenum">
              <a:rPr lang="ru-RU" altLang="ru-RU">
                <a:solidFill>
                  <a:srgbClr val="000000"/>
                </a:solidFill>
                <a:cs typeface="Lucida Sans Unicode" panose="020B0602030504020204" pitchFamily="34" charset="0"/>
              </a:rPr>
              <a:pPr/>
              <a:t>3</a:t>
            </a:fld>
            <a:endParaRPr lang="ru-RU" altLang="ru-RU">
              <a:solidFill>
                <a:srgbClr val="000000"/>
              </a:solidFill>
              <a:cs typeface="Lucida Sans Unicode" panose="020B0602030504020204" pitchFamily="34" charset="0"/>
            </a:endParaRPr>
          </a:p>
        </p:txBody>
      </p:sp>
      <p:sp>
        <p:nvSpPr>
          <p:cNvPr id="133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33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B9CF349-CC5B-45C6-9578-D8642D81F355}" type="slidenum">
              <a:rPr lang="ru-RU" altLang="ru-RU">
                <a:solidFill>
                  <a:srgbClr val="000000"/>
                </a:solidFill>
                <a:cs typeface="Lucida Sans Unicode" panose="020B0602030504020204" pitchFamily="34" charset="0"/>
              </a:rPr>
              <a:pPr/>
              <a:t>4</a:t>
            </a:fld>
            <a:endParaRPr lang="ru-RU" altLang="ru-RU">
              <a:solidFill>
                <a:srgbClr val="000000"/>
              </a:solidFill>
              <a:cs typeface="Lucida Sans Unicode" panose="020B0602030504020204" pitchFamily="34" charset="0"/>
            </a:endParaRPr>
          </a:p>
        </p:txBody>
      </p:sp>
      <p:sp>
        <p:nvSpPr>
          <p:cNvPr id="153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53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953A16B-745E-496D-A72A-0C204E6AEE6F}" type="slidenum">
              <a:rPr lang="ru-RU" altLang="ru-RU">
                <a:solidFill>
                  <a:srgbClr val="000000"/>
                </a:solidFill>
                <a:cs typeface="Lucida Sans Unicode" panose="020B0602030504020204" pitchFamily="34" charset="0"/>
              </a:rPr>
              <a:pPr/>
              <a:t>5</a:t>
            </a:fld>
            <a:endParaRPr lang="ru-RU" altLang="ru-RU">
              <a:solidFill>
                <a:srgbClr val="000000"/>
              </a:solidFill>
              <a:cs typeface="Lucida Sans Unicode" panose="020B0602030504020204" pitchFamily="34" charset="0"/>
            </a:endParaRPr>
          </a:p>
        </p:txBody>
      </p:sp>
      <p:sp>
        <p:nvSpPr>
          <p:cNvPr id="174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74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314D822-1E04-44F1-9147-EE48FEF8B03E}" type="slidenum">
              <a:rPr lang="ru-RU" altLang="ru-RU">
                <a:solidFill>
                  <a:srgbClr val="000000"/>
                </a:solidFill>
                <a:cs typeface="Lucida Sans Unicode" panose="020B0602030504020204" pitchFamily="34" charset="0"/>
              </a:rPr>
              <a:pPr/>
              <a:t>6</a:t>
            </a:fld>
            <a:endParaRPr lang="ru-RU" altLang="ru-RU">
              <a:solidFill>
                <a:srgbClr val="000000"/>
              </a:solidFill>
              <a:cs typeface="Lucida Sans Unicode" panose="020B0602030504020204" pitchFamily="34" charset="0"/>
            </a:endParaRPr>
          </a:p>
        </p:txBody>
      </p:sp>
      <p:sp>
        <p:nvSpPr>
          <p:cNvPr id="194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94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5F51B18-EF57-4B58-B8F4-C4E96FE9E6C3}" type="slidenum">
              <a:rPr lang="ru-RU" altLang="ru-RU">
                <a:solidFill>
                  <a:srgbClr val="000000"/>
                </a:solidFill>
                <a:cs typeface="Lucida Sans Unicode" panose="020B0602030504020204" pitchFamily="34" charset="0"/>
              </a:rPr>
              <a:pPr/>
              <a:t>8</a:t>
            </a:fld>
            <a:endParaRPr lang="ru-RU" altLang="ru-RU">
              <a:solidFill>
                <a:srgbClr val="000000"/>
              </a:solidFill>
              <a:cs typeface="Lucida Sans Unicode" panose="020B0602030504020204" pitchFamily="34" charset="0"/>
            </a:endParaRPr>
          </a:p>
        </p:txBody>
      </p:sp>
      <p:sp>
        <p:nvSpPr>
          <p:cNvPr id="225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25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0425A25-3AAB-435D-80A9-AE6877B449C4}" type="slidenum">
              <a:rPr lang="ru-RU" altLang="ru-RU">
                <a:solidFill>
                  <a:srgbClr val="000000"/>
                </a:solidFill>
                <a:cs typeface="Lucida Sans Unicode" panose="020B0602030504020204" pitchFamily="34" charset="0"/>
              </a:rPr>
              <a:pPr/>
              <a:t>9</a:t>
            </a:fld>
            <a:endParaRPr lang="ru-RU" altLang="ru-RU">
              <a:solidFill>
                <a:srgbClr val="000000"/>
              </a:solidFill>
              <a:cs typeface="Lucida Sans Unicode" panose="020B0602030504020204" pitchFamily="34" charset="0"/>
            </a:endParaRPr>
          </a:p>
        </p:txBody>
      </p:sp>
      <p:sp>
        <p:nvSpPr>
          <p:cNvPr id="245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45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9D65588-C268-40E2-A90F-CC7C9DF21198}" type="slidenum">
              <a:rPr lang="ru-RU" altLang="ru-RU">
                <a:solidFill>
                  <a:srgbClr val="000000"/>
                </a:solidFill>
                <a:cs typeface="Lucida Sans Unicode" panose="020B0602030504020204" pitchFamily="34" charset="0"/>
              </a:rPr>
              <a:pPr/>
              <a:t>10</a:t>
            </a:fld>
            <a:endParaRPr lang="ru-RU" altLang="ru-RU">
              <a:solidFill>
                <a:srgbClr val="000000"/>
              </a:solidFill>
              <a:cs typeface="Lucida Sans Unicode" panose="020B0602030504020204" pitchFamily="34" charset="0"/>
            </a:endParaRPr>
          </a:p>
        </p:txBody>
      </p:sp>
      <p:sp>
        <p:nvSpPr>
          <p:cNvPr id="266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66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pPr>
              <a:defRPr/>
            </a:pPr>
            <a:fld id="{85239298-0604-4756-84C0-0686CC2894AC}" type="slidenum">
              <a:rPr lang="ru-RU" altLang="ru-RU"/>
              <a:pPr>
                <a:defRPr/>
              </a:pPr>
              <a:t>‹#›</a:t>
            </a:fld>
            <a:endParaRPr lang="ru-RU" altLang="ru-RU"/>
          </a:p>
        </p:txBody>
      </p:sp>
    </p:spTree>
    <p:extLst>
      <p:ext uri="{BB962C8B-B14F-4D97-AF65-F5344CB8AC3E}">
        <p14:creationId xmlns:p14="http://schemas.microsoft.com/office/powerpoint/2010/main" val="377434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DDAA6F83-FF06-47E2-82BF-6555BE3A08AD}" type="slidenum">
              <a:rPr lang="ru-RU" altLang="ru-RU"/>
              <a:pPr>
                <a:defRPr/>
              </a:pPr>
              <a:t>‹#›</a:t>
            </a:fld>
            <a:endParaRPr lang="ru-RU" altLang="ru-RU"/>
          </a:p>
        </p:txBody>
      </p:sp>
    </p:spTree>
    <p:extLst>
      <p:ext uri="{BB962C8B-B14F-4D97-AF65-F5344CB8AC3E}">
        <p14:creationId xmlns:p14="http://schemas.microsoft.com/office/powerpoint/2010/main" val="4267545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DCC6ABD7-D929-4ED7-9D2E-7CE81B8DF71F}" type="slidenum">
              <a:rPr lang="ru-RU" altLang="ru-RU"/>
              <a:pPr>
                <a:defRPr/>
              </a:pPr>
              <a:t>‹#›</a:t>
            </a:fld>
            <a:endParaRPr lang="ru-RU" altLang="ru-RU"/>
          </a:p>
        </p:txBody>
      </p:sp>
    </p:spTree>
    <p:extLst>
      <p:ext uri="{BB962C8B-B14F-4D97-AF65-F5344CB8AC3E}">
        <p14:creationId xmlns:p14="http://schemas.microsoft.com/office/powerpoint/2010/main" val="3630674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pPr>
              <a:defRPr/>
            </a:pPr>
            <a:fld id="{EEE11901-4A48-49FE-B950-402BF88256D7}" type="slidenum">
              <a:rPr lang="ru-RU" altLang="ru-RU"/>
              <a:pPr>
                <a:defRPr/>
              </a:pPr>
              <a:t>‹#›</a:t>
            </a:fld>
            <a:endParaRPr lang="ru-RU" altLang="ru-RU"/>
          </a:p>
        </p:txBody>
      </p:sp>
    </p:spTree>
    <p:extLst>
      <p:ext uri="{BB962C8B-B14F-4D97-AF65-F5344CB8AC3E}">
        <p14:creationId xmlns:p14="http://schemas.microsoft.com/office/powerpoint/2010/main" val="865498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2815CA6E-A23F-41B1-88F9-C9768D53D33C}" type="slidenum">
              <a:rPr lang="ru-RU" altLang="ru-RU"/>
              <a:pPr>
                <a:defRPr/>
              </a:pPr>
              <a:t>‹#›</a:t>
            </a:fld>
            <a:endParaRPr lang="ru-RU" altLang="ru-RU"/>
          </a:p>
        </p:txBody>
      </p:sp>
    </p:spTree>
    <p:extLst>
      <p:ext uri="{BB962C8B-B14F-4D97-AF65-F5344CB8AC3E}">
        <p14:creationId xmlns:p14="http://schemas.microsoft.com/office/powerpoint/2010/main" val="1675458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pPr>
              <a:defRPr/>
            </a:pPr>
            <a:fld id="{76304052-6E1A-444E-A054-E713FBBF771D}" type="slidenum">
              <a:rPr lang="ru-RU" altLang="ru-RU"/>
              <a:pPr>
                <a:defRPr/>
              </a:pPr>
              <a:t>‹#›</a:t>
            </a:fld>
            <a:endParaRPr lang="ru-RU" altLang="ru-RU"/>
          </a:p>
        </p:txBody>
      </p:sp>
    </p:spTree>
    <p:extLst>
      <p:ext uri="{BB962C8B-B14F-4D97-AF65-F5344CB8AC3E}">
        <p14:creationId xmlns:p14="http://schemas.microsoft.com/office/powerpoint/2010/main" val="38299750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pPr>
              <a:defRPr/>
            </a:pPr>
            <a:fld id="{110CE6FE-C7E1-461D-B716-0672957222DE}" type="slidenum">
              <a:rPr lang="ru-RU" altLang="ru-RU"/>
              <a:pPr>
                <a:defRPr/>
              </a:pPr>
              <a:t>‹#›</a:t>
            </a:fld>
            <a:endParaRPr lang="ru-RU" altLang="ru-RU"/>
          </a:p>
        </p:txBody>
      </p:sp>
    </p:spTree>
    <p:extLst>
      <p:ext uri="{BB962C8B-B14F-4D97-AF65-F5344CB8AC3E}">
        <p14:creationId xmlns:p14="http://schemas.microsoft.com/office/powerpoint/2010/main" val="29224235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pPr>
              <a:defRPr/>
            </a:pPr>
            <a:fld id="{D3A3B977-14BD-4CCA-8E76-BD66FC19D146}" type="slidenum">
              <a:rPr lang="ru-RU" altLang="ru-RU"/>
              <a:pPr>
                <a:defRPr/>
              </a:pPr>
              <a:t>‹#›</a:t>
            </a:fld>
            <a:endParaRPr lang="ru-RU" altLang="ru-RU"/>
          </a:p>
        </p:txBody>
      </p:sp>
    </p:spTree>
    <p:extLst>
      <p:ext uri="{BB962C8B-B14F-4D97-AF65-F5344CB8AC3E}">
        <p14:creationId xmlns:p14="http://schemas.microsoft.com/office/powerpoint/2010/main" val="3263772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pPr>
              <a:defRPr/>
            </a:pPr>
            <a:fld id="{667C779A-EB1E-42E1-A3E8-0D21004E40E0}" type="slidenum">
              <a:rPr lang="ru-RU" altLang="ru-RU"/>
              <a:pPr>
                <a:defRPr/>
              </a:pPr>
              <a:t>‹#›</a:t>
            </a:fld>
            <a:endParaRPr lang="ru-RU" altLang="ru-RU"/>
          </a:p>
        </p:txBody>
      </p:sp>
    </p:spTree>
    <p:extLst>
      <p:ext uri="{BB962C8B-B14F-4D97-AF65-F5344CB8AC3E}">
        <p14:creationId xmlns:p14="http://schemas.microsoft.com/office/powerpoint/2010/main" val="29346061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pPr>
              <a:defRPr/>
            </a:pPr>
            <a:fld id="{798100E8-F5FA-472C-9761-A5D77C588581}" type="slidenum">
              <a:rPr lang="ru-RU" altLang="ru-RU"/>
              <a:pPr>
                <a:defRPr/>
              </a:pPr>
              <a:t>‹#›</a:t>
            </a:fld>
            <a:endParaRPr lang="ru-RU" altLang="ru-RU"/>
          </a:p>
        </p:txBody>
      </p:sp>
    </p:spTree>
    <p:extLst>
      <p:ext uri="{BB962C8B-B14F-4D97-AF65-F5344CB8AC3E}">
        <p14:creationId xmlns:p14="http://schemas.microsoft.com/office/powerpoint/2010/main" val="20476790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6742CF8D-5EC4-42D9-A815-8ADC63E80AC3}" type="slidenum">
              <a:rPr lang="ru-RU" altLang="ru-RU"/>
              <a:pPr>
                <a:defRPr/>
              </a:pPr>
              <a:t>‹#›</a:t>
            </a:fld>
            <a:endParaRPr lang="ru-RU" altLang="ru-RU"/>
          </a:p>
        </p:txBody>
      </p:sp>
    </p:spTree>
    <p:extLst>
      <p:ext uri="{BB962C8B-B14F-4D97-AF65-F5344CB8AC3E}">
        <p14:creationId xmlns:p14="http://schemas.microsoft.com/office/powerpoint/2010/main" val="359777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27D81709-AF45-4F56-8C4D-DDEC98790CAF}" type="slidenum">
              <a:rPr lang="ru-RU" altLang="ru-RU"/>
              <a:pPr>
                <a:defRPr/>
              </a:pPr>
              <a:t>‹#›</a:t>
            </a:fld>
            <a:endParaRPr lang="ru-RU" altLang="ru-RU"/>
          </a:p>
        </p:txBody>
      </p:sp>
    </p:spTree>
    <p:extLst>
      <p:ext uri="{BB962C8B-B14F-4D97-AF65-F5344CB8AC3E}">
        <p14:creationId xmlns:p14="http://schemas.microsoft.com/office/powerpoint/2010/main" val="16700439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CA48E359-FBBD-458D-A487-3737A168EF16}" type="slidenum">
              <a:rPr lang="ru-RU" altLang="ru-RU"/>
              <a:pPr>
                <a:defRPr/>
              </a:pPr>
              <a:t>‹#›</a:t>
            </a:fld>
            <a:endParaRPr lang="ru-RU" altLang="ru-RU"/>
          </a:p>
        </p:txBody>
      </p:sp>
    </p:spTree>
    <p:extLst>
      <p:ext uri="{BB962C8B-B14F-4D97-AF65-F5344CB8AC3E}">
        <p14:creationId xmlns:p14="http://schemas.microsoft.com/office/powerpoint/2010/main" val="2363995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236392C1-D5B9-48BE-9138-6F1193E1AA16}" type="slidenum">
              <a:rPr lang="ru-RU" altLang="ru-RU"/>
              <a:pPr>
                <a:defRPr/>
              </a:pPr>
              <a:t>‹#›</a:t>
            </a:fld>
            <a:endParaRPr lang="ru-RU" altLang="ru-RU"/>
          </a:p>
        </p:txBody>
      </p:sp>
    </p:spTree>
    <p:extLst>
      <p:ext uri="{BB962C8B-B14F-4D97-AF65-F5344CB8AC3E}">
        <p14:creationId xmlns:p14="http://schemas.microsoft.com/office/powerpoint/2010/main" val="28627877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DC813BF3-7D29-4E0F-806A-51291E7BC030}" type="slidenum">
              <a:rPr lang="ru-RU" altLang="ru-RU"/>
              <a:pPr>
                <a:defRPr/>
              </a:pPr>
              <a:t>‹#›</a:t>
            </a:fld>
            <a:endParaRPr lang="ru-RU" altLang="ru-RU"/>
          </a:p>
        </p:txBody>
      </p:sp>
    </p:spTree>
    <p:extLst>
      <p:ext uri="{BB962C8B-B14F-4D97-AF65-F5344CB8AC3E}">
        <p14:creationId xmlns:p14="http://schemas.microsoft.com/office/powerpoint/2010/main" val="35423101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21E57D73-55C4-496C-80A9-00ED6EEF433E}" type="datetimeFigureOut">
              <a:rPr lang="en-US"/>
              <a:pPr>
                <a:defRPr/>
              </a:pPr>
              <a:t>4/2/2026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smtClean="0"/>
            </a:lvl1pPr>
          </a:lstStyle>
          <a:p>
            <a:pPr>
              <a:defRPr/>
            </a:pPr>
            <a:fld id="{96B2DD32-F2C7-433C-A494-DCBEDDDBDBD9}" type="slidenum">
              <a:rPr lang="ru-RU" altLang="ru-RU"/>
              <a:pPr>
                <a:defRPr/>
              </a:pPr>
              <a:t>‹#›</a:t>
            </a:fld>
            <a:endParaRPr lang="ru-RU" altLang="ru-RU"/>
          </a:p>
        </p:txBody>
      </p:sp>
    </p:spTree>
    <p:extLst>
      <p:ext uri="{BB962C8B-B14F-4D97-AF65-F5344CB8AC3E}">
        <p14:creationId xmlns:p14="http://schemas.microsoft.com/office/powerpoint/2010/main" val="38409336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028838B5-FEEB-4EF8-AA9C-A38628D3046F}" type="datetimeFigureOut">
              <a:rPr lang="en-US"/>
              <a:pPr>
                <a:defRPr/>
              </a:pPr>
              <a:t>4/2/2026</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pPr>
              <a:defRPr/>
            </a:pPr>
            <a:fld id="{6E9E2723-CF55-4C6B-91CB-B17FC887617F}" type="slidenum">
              <a:rPr lang="ru-RU" altLang="ru-RU"/>
              <a:pPr>
                <a:defRPr/>
              </a:pPr>
              <a:t>‹#›</a:t>
            </a:fld>
            <a:endParaRPr lang="ru-RU" altLang="ru-RU"/>
          </a:p>
        </p:txBody>
      </p:sp>
    </p:spTree>
    <p:extLst>
      <p:ext uri="{BB962C8B-B14F-4D97-AF65-F5344CB8AC3E}">
        <p14:creationId xmlns:p14="http://schemas.microsoft.com/office/powerpoint/2010/main" val="17985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DB55B22B-F01C-427E-96E4-A5E74A91F1DD}" type="datetimeFigureOut">
              <a:rPr lang="en-US"/>
              <a:pPr>
                <a:defRPr/>
              </a:pPr>
              <a:t>4/2/2026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smtClean="0"/>
            </a:lvl1pPr>
          </a:lstStyle>
          <a:p>
            <a:pPr>
              <a:defRPr/>
            </a:pPr>
            <a:fld id="{7721568F-AD41-4186-9649-8B040C51C64B}" type="slidenum">
              <a:rPr lang="ru-RU" altLang="ru-RU"/>
              <a:pPr>
                <a:defRPr/>
              </a:pPr>
              <a:t>‹#›</a:t>
            </a:fld>
            <a:endParaRPr lang="ru-RU" altLang="ru-RU"/>
          </a:p>
        </p:txBody>
      </p:sp>
    </p:spTree>
    <p:extLst>
      <p:ext uri="{BB962C8B-B14F-4D97-AF65-F5344CB8AC3E}">
        <p14:creationId xmlns:p14="http://schemas.microsoft.com/office/powerpoint/2010/main" val="14448080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9E2BAB10-78E6-4DFF-B8AF-3029D77B99F8}" type="datetimeFigureOut">
              <a:rPr lang="en-US"/>
              <a:pPr>
                <a:defRPr/>
              </a:pPr>
              <a:t>4/2/2026</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ABCE108E-4439-4639-8128-9B55A82CCB0D}" type="slidenum">
              <a:rPr lang="ru-RU" altLang="ru-RU"/>
              <a:pPr>
                <a:defRPr/>
              </a:pPr>
              <a:t>‹#›</a:t>
            </a:fld>
            <a:endParaRPr lang="ru-RU" altLang="ru-RU"/>
          </a:p>
        </p:txBody>
      </p:sp>
    </p:spTree>
    <p:extLst>
      <p:ext uri="{BB962C8B-B14F-4D97-AF65-F5344CB8AC3E}">
        <p14:creationId xmlns:p14="http://schemas.microsoft.com/office/powerpoint/2010/main" val="25107212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ABD18813-1584-43DE-BDC9-7385F2D75144}" type="datetimeFigureOut">
              <a:rPr lang="en-US"/>
              <a:pPr>
                <a:defRPr/>
              </a:pPr>
              <a:t>4/2/2026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2EDCC15-F8D2-4621-9F54-89FD8BC19251}" type="slidenum">
              <a:rPr lang="ru-RU" altLang="ru-RU"/>
              <a:pPr>
                <a:defRPr/>
              </a:pPr>
              <a:t>‹#›</a:t>
            </a:fld>
            <a:endParaRPr lang="ru-RU" altLang="ru-RU"/>
          </a:p>
        </p:txBody>
      </p:sp>
    </p:spTree>
    <p:extLst>
      <p:ext uri="{BB962C8B-B14F-4D97-AF65-F5344CB8AC3E}">
        <p14:creationId xmlns:p14="http://schemas.microsoft.com/office/powerpoint/2010/main" val="20713894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52D23C93-8163-4741-BD79-6C8470E3E94E}" type="datetimeFigureOut">
              <a:rPr lang="en-US"/>
              <a:pPr>
                <a:defRPr/>
              </a:pPr>
              <a:t>4/2/2026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E082C2-2C4C-4B3D-AC16-F95B4D491ADF}" type="slidenum">
              <a:rPr lang="ru-RU" altLang="ru-RU"/>
              <a:pPr>
                <a:defRPr/>
              </a:pPr>
              <a:t>‹#›</a:t>
            </a:fld>
            <a:endParaRPr lang="ru-RU" altLang="ru-RU"/>
          </a:p>
        </p:txBody>
      </p:sp>
    </p:spTree>
    <p:extLst>
      <p:ext uri="{BB962C8B-B14F-4D97-AF65-F5344CB8AC3E}">
        <p14:creationId xmlns:p14="http://schemas.microsoft.com/office/powerpoint/2010/main" val="357662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69FBA37-337A-4BEA-B36F-1B27F4DFED50}" type="datetimeFigureOut">
              <a:rPr lang="en-US"/>
              <a:pPr>
                <a:defRPr/>
              </a:pPr>
              <a:t>4/2/2026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CB1B4BA-F183-4340-A026-5EA6B97CEBE8}" type="slidenum">
              <a:rPr lang="ru-RU" altLang="ru-RU"/>
              <a:pPr>
                <a:defRPr/>
              </a:pPr>
              <a:t>‹#›</a:t>
            </a:fld>
            <a:endParaRPr lang="ru-RU" altLang="ru-RU"/>
          </a:p>
        </p:txBody>
      </p:sp>
    </p:spTree>
    <p:extLst>
      <p:ext uri="{BB962C8B-B14F-4D97-AF65-F5344CB8AC3E}">
        <p14:creationId xmlns:p14="http://schemas.microsoft.com/office/powerpoint/2010/main" val="367508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pPr>
              <a:defRPr/>
            </a:pPr>
            <a:fld id="{7CB09A17-27D4-4AAD-B41D-8C27D5F0B4AD}" type="slidenum">
              <a:rPr lang="ru-RU" altLang="ru-RU"/>
              <a:pPr>
                <a:defRPr/>
              </a:pPr>
              <a:t>‹#›</a:t>
            </a:fld>
            <a:endParaRPr lang="ru-RU" altLang="ru-RU"/>
          </a:p>
        </p:txBody>
      </p:sp>
    </p:spTree>
    <p:extLst>
      <p:ext uri="{BB962C8B-B14F-4D97-AF65-F5344CB8AC3E}">
        <p14:creationId xmlns:p14="http://schemas.microsoft.com/office/powerpoint/2010/main" val="27356880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D606FD6A-BB1C-4F0B-9095-EF8245DBFEB2}" type="datetimeFigureOut">
              <a:rPr lang="en-US"/>
              <a:pPr>
                <a:defRPr/>
              </a:pPr>
              <a:t>4/2/2026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5725A78-052D-4F3A-AC79-CCBF978AE67F}" type="slidenum">
              <a:rPr lang="ru-RU" altLang="ru-RU"/>
              <a:pPr>
                <a:defRPr/>
              </a:pPr>
              <a:t>‹#›</a:t>
            </a:fld>
            <a:endParaRPr lang="ru-RU" altLang="ru-RU"/>
          </a:p>
        </p:txBody>
      </p:sp>
    </p:spTree>
    <p:extLst>
      <p:ext uri="{BB962C8B-B14F-4D97-AF65-F5344CB8AC3E}">
        <p14:creationId xmlns:p14="http://schemas.microsoft.com/office/powerpoint/2010/main" val="13123975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D4E6A85A-5843-47B8-9290-2169870164BF}" type="datetimeFigureOut">
              <a:rPr lang="en-US"/>
              <a:pPr>
                <a:defRPr/>
              </a:pPr>
              <a:t>4/2/2026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smtClean="0"/>
            </a:lvl1pPr>
          </a:lstStyle>
          <a:p>
            <a:pPr>
              <a:defRPr/>
            </a:pPr>
            <a:fld id="{FB65E96E-885B-4EB4-9D66-AD6BC0A66925}" type="slidenum">
              <a:rPr lang="ru-RU" altLang="ru-RU"/>
              <a:pPr>
                <a:defRPr/>
              </a:pPr>
              <a:t>‹#›</a:t>
            </a:fld>
            <a:endParaRPr lang="ru-RU" altLang="ru-RU"/>
          </a:p>
        </p:txBody>
      </p:sp>
    </p:spTree>
    <p:extLst>
      <p:ext uri="{BB962C8B-B14F-4D97-AF65-F5344CB8AC3E}">
        <p14:creationId xmlns:p14="http://schemas.microsoft.com/office/powerpoint/2010/main" val="42034540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E97EF060-55D7-413A-8C37-7B2B29EF2E75}" type="datetimeFigureOut">
              <a:rPr lang="en-US"/>
              <a:pPr>
                <a:defRPr/>
              </a:pPr>
              <a:t>4/2/2026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E090DA-3250-4DA5-A1C0-CCA8D19E6A23}" type="slidenum">
              <a:rPr lang="ru-RU" altLang="ru-RU"/>
              <a:pPr>
                <a:defRPr/>
              </a:pPr>
              <a:t>‹#›</a:t>
            </a:fld>
            <a:endParaRPr lang="ru-RU" altLang="ru-RU"/>
          </a:p>
        </p:txBody>
      </p:sp>
    </p:spTree>
    <p:extLst>
      <p:ext uri="{BB962C8B-B14F-4D97-AF65-F5344CB8AC3E}">
        <p14:creationId xmlns:p14="http://schemas.microsoft.com/office/powerpoint/2010/main" val="23827103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C52ECCB4-B15B-44C2-9E54-9874846771AF}" type="datetimeFigureOut">
              <a:rPr lang="en-US"/>
              <a:pPr>
                <a:defRPr/>
              </a:pPr>
              <a:t>4/2/2026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9C30AF-51F9-4135-BF30-AF284F32BFB2}" type="slidenum">
              <a:rPr lang="ru-RU" altLang="ru-RU"/>
              <a:pPr>
                <a:defRPr/>
              </a:pPr>
              <a:t>‹#›</a:t>
            </a:fld>
            <a:endParaRPr lang="ru-RU" altLang="ru-RU"/>
          </a:p>
        </p:txBody>
      </p:sp>
    </p:spTree>
    <p:extLst>
      <p:ext uri="{BB962C8B-B14F-4D97-AF65-F5344CB8AC3E}">
        <p14:creationId xmlns:p14="http://schemas.microsoft.com/office/powerpoint/2010/main" val="2861746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pPr>
              <a:defRPr/>
            </a:pPr>
            <a:fld id="{70509E1C-7EA9-4F43-866C-9E4D8ED4D786}" type="slidenum">
              <a:rPr lang="ru-RU" altLang="ru-RU"/>
              <a:pPr>
                <a:defRPr/>
              </a:pPr>
              <a:t>‹#›</a:t>
            </a:fld>
            <a:endParaRPr lang="ru-RU" altLang="ru-RU"/>
          </a:p>
        </p:txBody>
      </p:sp>
    </p:spTree>
    <p:extLst>
      <p:ext uri="{BB962C8B-B14F-4D97-AF65-F5344CB8AC3E}">
        <p14:creationId xmlns:p14="http://schemas.microsoft.com/office/powerpoint/2010/main" val="3872790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pPr>
              <a:defRPr/>
            </a:pPr>
            <a:fld id="{8D8DB734-B713-4E07-AAB2-ACA72C915985}" type="slidenum">
              <a:rPr lang="ru-RU" altLang="ru-RU"/>
              <a:pPr>
                <a:defRPr/>
              </a:pPr>
              <a:t>‹#›</a:t>
            </a:fld>
            <a:endParaRPr lang="ru-RU" altLang="ru-RU"/>
          </a:p>
        </p:txBody>
      </p:sp>
    </p:spTree>
    <p:extLst>
      <p:ext uri="{BB962C8B-B14F-4D97-AF65-F5344CB8AC3E}">
        <p14:creationId xmlns:p14="http://schemas.microsoft.com/office/powerpoint/2010/main" val="2686228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pPr>
              <a:defRPr/>
            </a:pPr>
            <a:fld id="{74F44CBD-93A3-44D0-B8A5-F4132FE28E54}" type="slidenum">
              <a:rPr lang="ru-RU" altLang="ru-RU"/>
              <a:pPr>
                <a:defRPr/>
              </a:pPr>
              <a:t>‹#›</a:t>
            </a:fld>
            <a:endParaRPr lang="ru-RU" altLang="ru-RU"/>
          </a:p>
        </p:txBody>
      </p:sp>
    </p:spTree>
    <p:extLst>
      <p:ext uri="{BB962C8B-B14F-4D97-AF65-F5344CB8AC3E}">
        <p14:creationId xmlns:p14="http://schemas.microsoft.com/office/powerpoint/2010/main" val="3486990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pPr>
              <a:defRPr/>
            </a:pPr>
            <a:fld id="{901F9AEC-5E42-4F1B-ACCA-A4EB8DA122A2}" type="slidenum">
              <a:rPr lang="ru-RU" altLang="ru-RU"/>
              <a:pPr>
                <a:defRPr/>
              </a:pPr>
              <a:t>‹#›</a:t>
            </a:fld>
            <a:endParaRPr lang="ru-RU" altLang="ru-RU"/>
          </a:p>
        </p:txBody>
      </p:sp>
    </p:spTree>
    <p:extLst>
      <p:ext uri="{BB962C8B-B14F-4D97-AF65-F5344CB8AC3E}">
        <p14:creationId xmlns:p14="http://schemas.microsoft.com/office/powerpoint/2010/main" val="1483620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2C0A6F5A-9DC1-440A-968E-F12180989FDE}" type="slidenum">
              <a:rPr lang="ru-RU" altLang="ru-RU"/>
              <a:pPr>
                <a:defRPr/>
              </a:pPr>
              <a:t>‹#›</a:t>
            </a:fld>
            <a:endParaRPr lang="ru-RU" altLang="ru-RU"/>
          </a:p>
        </p:txBody>
      </p:sp>
    </p:spTree>
    <p:extLst>
      <p:ext uri="{BB962C8B-B14F-4D97-AF65-F5344CB8AC3E}">
        <p14:creationId xmlns:p14="http://schemas.microsoft.com/office/powerpoint/2010/main" val="3202115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660B4F8F-30AE-4B36-98C4-574B3DCCB16B}" type="slidenum">
              <a:rPr lang="ru-RU" altLang="ru-RU"/>
              <a:pPr>
                <a:defRPr/>
              </a:pPr>
              <a:t>‹#›</a:t>
            </a:fld>
            <a:endParaRPr lang="ru-RU" altLang="ru-RU"/>
          </a:p>
        </p:txBody>
      </p:sp>
    </p:spTree>
    <p:extLst>
      <p:ext uri="{BB962C8B-B14F-4D97-AF65-F5344CB8AC3E}">
        <p14:creationId xmlns:p14="http://schemas.microsoft.com/office/powerpoint/2010/main" val="308772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smtClean="0">
                <a:solidFill>
                  <a:srgbClr val="000000"/>
                </a:solidFill>
              </a:defRPr>
            </a:lvl1pPr>
          </a:lstStyle>
          <a:p>
            <a:pPr>
              <a:defRPr/>
            </a:pPr>
            <a:fld id="{4DA9035F-365F-4D8C-92C2-270C467ACFBD}" type="slidenum">
              <a:rPr lang="ru-RU" altLang="ru-RU"/>
              <a:pPr>
                <a:defRPr/>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267" r:id="rId1"/>
    <p:sldLayoutId id="2147485268" r:id="rId2"/>
    <p:sldLayoutId id="2147485269" r:id="rId3"/>
    <p:sldLayoutId id="2147485270" r:id="rId4"/>
    <p:sldLayoutId id="2147485271" r:id="rId5"/>
    <p:sldLayoutId id="2147485272" r:id="rId6"/>
    <p:sldLayoutId id="2147485273" r:id="rId7"/>
    <p:sldLayoutId id="2147485274" r:id="rId8"/>
    <p:sldLayoutId id="2147485275" r:id="rId9"/>
    <p:sldLayoutId id="2147485276" r:id="rId10"/>
    <p:sldLayoutId id="2147485277"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smtClean="0">
                <a:solidFill>
                  <a:srgbClr val="000000"/>
                </a:solidFill>
              </a:defRPr>
            </a:lvl1pPr>
          </a:lstStyle>
          <a:p>
            <a:pPr>
              <a:defRPr/>
            </a:pPr>
            <a:fld id="{011F1E91-953C-408A-AA28-614C589E5A60}"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278" r:id="rId1"/>
    <p:sldLayoutId id="2147485279" r:id="rId2"/>
    <p:sldLayoutId id="2147485280" r:id="rId3"/>
    <p:sldLayoutId id="2147485281" r:id="rId4"/>
    <p:sldLayoutId id="2147485282" r:id="rId5"/>
    <p:sldLayoutId id="2147485283" r:id="rId6"/>
    <p:sldLayoutId id="2147485284" r:id="rId7"/>
    <p:sldLayoutId id="2147485285" r:id="rId8"/>
    <p:sldLayoutId id="2147485286" r:id="rId9"/>
    <p:sldLayoutId id="2147485287" r:id="rId10"/>
    <p:sldLayoutId id="2147485288"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EACD086F-6237-47BE-A025-8ACE4ED1A189}" type="datetimeFigureOut">
              <a:rPr lang="en-US"/>
              <a:pPr>
                <a:defRPr/>
              </a:pPr>
              <a:t>4/2/2026</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smtClean="0">
                <a:solidFill>
                  <a:srgbClr val="7F7F7F"/>
                </a:solidFill>
              </a:defRPr>
            </a:lvl1pPr>
          </a:lstStyle>
          <a:p>
            <a:pPr>
              <a:defRPr/>
            </a:pPr>
            <a:fld id="{6B0071F2-D327-4D8F-A926-63E5242B2649}"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297" r:id="rId1"/>
    <p:sldLayoutId id="2147485289" r:id="rId2"/>
    <p:sldLayoutId id="2147485298" r:id="rId3"/>
    <p:sldLayoutId id="2147485290" r:id="rId4"/>
    <p:sldLayoutId id="2147485291" r:id="rId5"/>
    <p:sldLayoutId id="2147485292" r:id="rId6"/>
    <p:sldLayoutId id="2147485293" r:id="rId7"/>
    <p:sldLayoutId id="2147485294" r:id="rId8"/>
    <p:sldLayoutId id="2147485299" r:id="rId9"/>
    <p:sldLayoutId id="2147485295" r:id="rId10"/>
    <p:sldLayoutId id="2147485296"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SzPct val="75000"/>
            </a:pPr>
            <a:r>
              <a:rPr lang="ru-RU" altLang="ru-RU" sz="1300" b="1" dirty="0">
                <a:solidFill>
                  <a:srgbClr val="00007D"/>
                </a:solidFill>
              </a:rPr>
              <a:t>по проекту бюджета муниципального образования сельское поселение </a:t>
            </a:r>
            <a:r>
              <a:rPr lang="ru-RU" altLang="ru-RU" sz="1300" b="1" dirty="0" err="1">
                <a:solidFill>
                  <a:srgbClr val="00007D"/>
                </a:solidFill>
              </a:rPr>
              <a:t>Энурмино</a:t>
            </a:r>
            <a:r>
              <a:rPr lang="ru-RU" altLang="ru-RU" sz="1300" b="1" dirty="0">
                <a:solidFill>
                  <a:srgbClr val="00007D"/>
                </a:solidFill>
              </a:rPr>
              <a:t> на </a:t>
            </a:r>
            <a:r>
              <a:rPr lang="ru-RU" altLang="ru-RU" sz="1300" b="1" dirty="0" smtClean="0">
                <a:solidFill>
                  <a:srgbClr val="00007D"/>
                </a:solidFill>
              </a:rPr>
              <a:t>202</a:t>
            </a:r>
            <a:r>
              <a:rPr lang="en-US" altLang="ru-RU" sz="1300" b="1" dirty="0" smtClean="0">
                <a:solidFill>
                  <a:srgbClr val="00007D"/>
                </a:solidFill>
              </a:rPr>
              <a:t>6</a:t>
            </a:r>
            <a:r>
              <a:rPr lang="ru-RU" altLang="ru-RU" sz="1300" b="1" dirty="0" smtClean="0">
                <a:solidFill>
                  <a:srgbClr val="00007D"/>
                </a:solidFill>
              </a:rPr>
              <a:t> </a:t>
            </a:r>
            <a:r>
              <a:rPr lang="ru-RU" altLang="ru-RU" sz="1300" b="1" dirty="0">
                <a:solidFill>
                  <a:srgbClr val="00007D"/>
                </a:solidFill>
              </a:rPr>
              <a:t>год</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a:t>
            </a:r>
            <a:r>
              <a:rPr lang="ru-RU" altLang="ru-RU" sz="7200" b="1" dirty="0" smtClean="0">
                <a:solidFill>
                  <a:srgbClr val="E7F0FD"/>
                </a:solidFill>
                <a:latin typeface="Bookman Old Style" panose="02050604050505020204" pitchFamily="18" charset="0"/>
              </a:rPr>
              <a:t>202</a:t>
            </a:r>
            <a:r>
              <a:rPr lang="en-US" altLang="ru-RU" sz="7200" b="1" dirty="0" smtClean="0">
                <a:solidFill>
                  <a:srgbClr val="E7F0FD"/>
                </a:solidFill>
                <a:latin typeface="Bookman Old Style" panose="02050604050505020204" pitchFamily="18" charset="0"/>
              </a:rPr>
              <a:t>6</a:t>
            </a:r>
            <a:r>
              <a:rPr lang="ru-RU" altLang="ru-RU" sz="7200" b="1" dirty="0" smtClean="0">
                <a:solidFill>
                  <a:srgbClr val="E7F0FD"/>
                </a:solidFill>
                <a:latin typeface="Bookman Old Style" panose="02050604050505020204" pitchFamily="18" charset="0"/>
              </a:rPr>
              <a:t> </a:t>
            </a:r>
            <a:r>
              <a:rPr lang="ru-RU" altLang="ru-RU" sz="7200" b="1" dirty="0">
                <a:solidFill>
                  <a:srgbClr val="E7F0FD"/>
                </a:solidFill>
                <a:latin typeface="Bookman Old Style" panose="02050604050505020204" pitchFamily="18" charset="0"/>
              </a:rPr>
              <a:t>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8C8CA17-BC32-4FFB-96DA-F4F06C2B1FF8}" type="slidenum">
              <a:rPr lang="ru-RU" altLang="ru-RU" sz="1400">
                <a:solidFill>
                  <a:srgbClr val="000000"/>
                </a:solidFill>
              </a:rPr>
              <a:pPr algn="r" eaLnBrk="1" hangingPunct="1">
                <a:buSzPct val="100000"/>
              </a:pPr>
              <a:t>10</a:t>
            </a:fld>
            <a:endParaRPr lang="ru-RU" altLang="ru-RU" sz="1400">
              <a:solidFill>
                <a:srgbClr val="000000"/>
              </a:solidFill>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a:t>
            </a:r>
            <a:r>
              <a:rPr lang="ru-RU" altLang="ru-RU" sz="2000" b="1" dirty="0" err="1">
                <a:solidFill>
                  <a:srgbClr val="333399"/>
                </a:solidFill>
                <a:latin typeface="Bookman Old Style" panose="02050604050505020204" pitchFamily="18" charset="0"/>
              </a:rPr>
              <a:t>Энурмино</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a:t>
            </a:r>
            <a:r>
              <a:rPr lang="en-US" altLang="ru-RU" sz="2000" b="1" dirty="0" smtClean="0">
                <a:solidFill>
                  <a:srgbClr val="333399"/>
                </a:solidFill>
                <a:latin typeface="Bookman Old Style" panose="02050604050505020204" pitchFamily="18" charset="0"/>
              </a:rPr>
              <a:t>6</a:t>
            </a:r>
            <a:r>
              <a:rPr lang="ru-RU" altLang="ru-RU" sz="2000" b="1" dirty="0" smtClean="0">
                <a:solidFill>
                  <a:srgbClr val="333399"/>
                </a:solidFill>
                <a:latin typeface="Bookman Old Style" panose="02050604050505020204" pitchFamily="18" charset="0"/>
              </a:rPr>
              <a:t> </a:t>
            </a:r>
            <a:r>
              <a:rPr lang="ru-RU" altLang="ru-RU" sz="2000" b="1" dirty="0">
                <a:solidFill>
                  <a:srgbClr val="333399"/>
                </a:solidFill>
                <a:latin typeface="Bookman Old Style" panose="02050604050505020204" pitchFamily="18" charset="0"/>
              </a:rPr>
              <a:t>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a:t>
            </a:r>
            <a:r>
              <a:rPr lang="en-US" sz="2200" b="1" dirty="0" smtClean="0">
                <a:solidFill>
                  <a:srgbClr val="000000"/>
                </a:solidFill>
                <a:latin typeface="Times New Roman" pitchFamily="16" charset="0"/>
                <a:ea typeface="SimSun" charset="0"/>
                <a:cs typeface="SimSun" charset="0"/>
              </a:rPr>
              <a:t>222 613,4 </a:t>
            </a:r>
            <a:r>
              <a:rPr lang="ru-RU" sz="2200" b="1" dirty="0" err="1" smtClean="0">
                <a:solidFill>
                  <a:srgbClr val="000000"/>
                </a:solidFill>
                <a:latin typeface="Times New Roman" pitchFamily="16" charset="0"/>
                <a:ea typeface="SimSun" charset="0"/>
                <a:cs typeface="SimSun" charset="0"/>
              </a:rPr>
              <a:t>тыс.руб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000000"/>
                </a:solidFill>
              </a:rPr>
              <a:t>Расходы бюджета </a:t>
            </a:r>
            <a:r>
              <a:rPr lang="en-US" altLang="ru-RU" sz="2200" b="1" dirty="0" smtClean="0">
                <a:solidFill>
                  <a:srgbClr val="000000"/>
                </a:solidFill>
              </a:rPr>
              <a:t>22 613,4 </a:t>
            </a:r>
            <a:r>
              <a:rPr lang="ru-RU" altLang="ru-RU" sz="2200" b="1" dirty="0" smtClean="0">
                <a:solidFill>
                  <a:srgbClr val="000000"/>
                </a:solidFill>
              </a:rPr>
              <a:t>тыс</a:t>
            </a:r>
            <a:r>
              <a:rPr lang="ru-RU" altLang="ru-RU" sz="2200" b="1" dirty="0">
                <a:solidFill>
                  <a:srgbClr val="000000"/>
                </a:solidFill>
              </a:rPr>
              <a:t>. руб.</a:t>
            </a:r>
          </a:p>
        </p:txBody>
      </p:sp>
      <p:sp>
        <p:nvSpPr>
          <p:cNvPr id="16392" name="AutoShape 8"/>
          <p:cNvSpPr>
            <a:spLocks noChangeArrowheads="1"/>
          </p:cNvSpPr>
          <p:nvPr/>
        </p:nvSpPr>
        <p:spPr bwMode="auto">
          <a:xfrm>
            <a:off x="428625"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Налоговые доходы</a:t>
            </a:r>
          </a:p>
          <a:p>
            <a:pPr algn="ctr" eaLnBrk="1" hangingPunct="1">
              <a:buSzPct val="100000"/>
            </a:pPr>
            <a:r>
              <a:rPr lang="en-US" altLang="ru-RU" b="1" dirty="0" smtClean="0">
                <a:solidFill>
                  <a:srgbClr val="000000"/>
                </a:solidFill>
              </a:rPr>
              <a:t>150,4</a:t>
            </a:r>
            <a:r>
              <a:rPr lang="ru-RU" altLang="ru-RU" b="1" dirty="0" smtClean="0">
                <a:solidFill>
                  <a:srgbClr val="000000"/>
                </a:solidFill>
              </a:rPr>
              <a:t> </a:t>
            </a:r>
            <a:r>
              <a:rPr lang="ru-RU" altLang="ru-RU" b="1" dirty="0" err="1">
                <a:solidFill>
                  <a:srgbClr val="000000"/>
                </a:solidFill>
              </a:rPr>
              <a:t>тыс.руб</a:t>
            </a:r>
            <a:r>
              <a:rPr lang="ru-RU" altLang="ru-RU" b="1" dirty="0">
                <a:solidFill>
                  <a:srgbClr val="000000"/>
                </a:solidFill>
              </a:rPr>
              <a:t>.</a:t>
            </a:r>
          </a:p>
        </p:txBody>
      </p:sp>
      <p:sp>
        <p:nvSpPr>
          <p:cNvPr id="16393" name="AutoShape 9"/>
          <p:cNvSpPr>
            <a:spLocks noChangeArrowheads="1"/>
          </p:cNvSpPr>
          <p:nvPr/>
        </p:nvSpPr>
        <p:spPr bwMode="auto">
          <a:xfrm>
            <a:off x="428625" y="4724400"/>
            <a:ext cx="2262188"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Безвозмездные поступления</a:t>
            </a:r>
          </a:p>
          <a:p>
            <a:pPr algn="ctr" eaLnBrk="1" hangingPunct="1">
              <a:buSzPct val="100000"/>
            </a:pPr>
            <a:r>
              <a:rPr lang="en-US" altLang="ru-RU" b="1" dirty="0" smtClean="0">
                <a:solidFill>
                  <a:srgbClr val="000000"/>
                </a:solidFill>
              </a:rPr>
              <a:t>222 381,1 </a:t>
            </a:r>
            <a:r>
              <a:rPr lang="ru-RU" altLang="ru-RU" b="1" dirty="0" err="1" smtClean="0">
                <a:solidFill>
                  <a:srgbClr val="000000"/>
                </a:solidFill>
              </a:rPr>
              <a:t>тыс.руб</a:t>
            </a:r>
            <a:r>
              <a:rPr lang="ru-RU" altLang="ru-RU" b="1" dirty="0">
                <a:solidFill>
                  <a:srgbClr val="000000"/>
                </a:solidFill>
              </a:rPr>
              <a:t>.</a:t>
            </a:r>
          </a:p>
        </p:txBody>
      </p:sp>
      <p:sp>
        <p:nvSpPr>
          <p:cNvPr id="16394" name="AutoShape 10"/>
          <p:cNvSpPr>
            <a:spLocks noChangeArrowheads="1"/>
          </p:cNvSpPr>
          <p:nvPr/>
        </p:nvSpPr>
        <p:spPr bwMode="auto">
          <a:xfrm>
            <a:off x="428625" y="2924175"/>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Неналоговые доходы</a:t>
            </a:r>
          </a:p>
          <a:p>
            <a:pPr algn="ctr" eaLnBrk="1" hangingPunct="1">
              <a:buSzPct val="100000"/>
            </a:pPr>
            <a:r>
              <a:rPr lang="en-US" altLang="ru-RU" b="1" dirty="0" smtClean="0">
                <a:solidFill>
                  <a:srgbClr val="000000"/>
                </a:solidFill>
              </a:rPr>
              <a:t>81</a:t>
            </a:r>
            <a:r>
              <a:rPr lang="ru-RU" altLang="ru-RU" b="1" dirty="0" smtClean="0">
                <a:solidFill>
                  <a:srgbClr val="000000"/>
                </a:solidFill>
              </a:rPr>
              <a:t>,</a:t>
            </a:r>
            <a:r>
              <a:rPr lang="en-US" altLang="ru-RU" b="1" dirty="0" smtClean="0">
                <a:solidFill>
                  <a:srgbClr val="000000"/>
                </a:solidFill>
              </a:rPr>
              <a:t>9</a:t>
            </a:r>
            <a:r>
              <a:rPr lang="ru-RU" altLang="ru-RU" b="1" dirty="0" smtClean="0">
                <a:solidFill>
                  <a:srgbClr val="000000"/>
                </a:solidFill>
              </a:rPr>
              <a:t> </a:t>
            </a:r>
            <a:r>
              <a:rPr lang="ru-RU" altLang="ru-RU" b="1" dirty="0" err="1">
                <a:solidFill>
                  <a:srgbClr val="000000"/>
                </a:solidFill>
              </a:rPr>
              <a:t>тыс.руб</a:t>
            </a:r>
            <a:r>
              <a:rPr lang="ru-RU" altLang="ru-RU" b="1" dirty="0">
                <a:solidFill>
                  <a:srgbClr val="000000"/>
                </a:solidFill>
              </a:rPr>
              <a:t>.</a:t>
            </a:r>
          </a:p>
        </p:txBody>
      </p:sp>
      <p:sp>
        <p:nvSpPr>
          <p:cNvPr id="16395" name="AutoShape 11"/>
          <p:cNvSpPr>
            <a:spLocks noChangeArrowheads="1"/>
          </p:cNvSpPr>
          <p:nvPr/>
        </p:nvSpPr>
        <p:spPr bwMode="auto">
          <a:xfrm rot="10800000">
            <a:off x="6746875" y="1055688"/>
            <a:ext cx="2876550" cy="754062"/>
          </a:xfrm>
          <a:prstGeom prst="homePlate">
            <a:avLst>
              <a:gd name="adj" fmla="val 139397"/>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Общегосударственные </a:t>
            </a:r>
          </a:p>
          <a:p>
            <a:pPr algn="ctr" eaLnBrk="1" hangingPunct="1">
              <a:buSzPct val="100000"/>
            </a:pPr>
            <a:r>
              <a:rPr lang="ru-RU" altLang="ru-RU" sz="1400" b="1" dirty="0">
                <a:solidFill>
                  <a:srgbClr val="000000"/>
                </a:solidFill>
              </a:rPr>
              <a:t>расходы</a:t>
            </a:r>
          </a:p>
          <a:p>
            <a:pPr algn="ctr" eaLnBrk="1" hangingPunct="1">
              <a:buSzPct val="100000"/>
            </a:pPr>
            <a:r>
              <a:rPr lang="en-US" altLang="ru-RU" sz="1400" b="1" dirty="0" smtClean="0">
                <a:solidFill>
                  <a:srgbClr val="000000"/>
                </a:solidFill>
              </a:rPr>
              <a:t>3 064,4 </a:t>
            </a:r>
            <a:r>
              <a:rPr lang="ru-RU" altLang="ru-RU" sz="1400" b="1" dirty="0" err="1" smtClean="0">
                <a:solidFill>
                  <a:srgbClr val="000000"/>
                </a:solidFill>
              </a:rPr>
              <a:t>тыс.руб</a:t>
            </a:r>
            <a:r>
              <a:rPr lang="ru-RU" altLang="ru-RU" sz="1400" b="1" dirty="0">
                <a:solidFill>
                  <a:srgbClr val="000000"/>
                </a:solidFill>
              </a:rPr>
              <a:t>.</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831013" y="3940175"/>
            <a:ext cx="2876550" cy="784225"/>
          </a:xfrm>
          <a:prstGeom prst="homePlate">
            <a:avLst>
              <a:gd name="adj" fmla="val 99087"/>
            </a:avLst>
          </a:prstGeom>
          <a:solidFill>
            <a:srgbClr val="CCFFFF"/>
          </a:solidFill>
          <a:ln w="9360">
            <a:solidFill>
              <a:srgbClr val="00FFFF"/>
            </a:solidFill>
            <a:miter lim="800000"/>
            <a:headEnd/>
            <a:tailEnd/>
          </a:ln>
        </p:spPr>
        <p:txBody>
          <a:bodyPr rot="10800000"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Жилищно-коммунальное хозяйство</a:t>
            </a:r>
          </a:p>
          <a:p>
            <a:pPr algn="ctr" eaLnBrk="1" hangingPunct="1">
              <a:buSzPct val="100000"/>
            </a:pPr>
            <a:r>
              <a:rPr lang="en-US" altLang="ru-RU" sz="1400" b="1" dirty="0" smtClean="0">
                <a:solidFill>
                  <a:srgbClr val="000000"/>
                </a:solidFill>
              </a:rPr>
              <a:t>218 777,0</a:t>
            </a:r>
            <a:r>
              <a:rPr lang="ru-RU" altLang="ru-RU" sz="1400" b="1" dirty="0" smtClean="0">
                <a:solidFill>
                  <a:srgbClr val="000000"/>
                </a:solidFill>
              </a:rPr>
              <a:t> </a:t>
            </a:r>
            <a:r>
              <a:rPr lang="ru-RU" altLang="ru-RU" sz="1400" b="1" dirty="0" err="1">
                <a:solidFill>
                  <a:srgbClr val="000000"/>
                </a:solidFill>
              </a:rPr>
              <a:t>тыс.руб</a:t>
            </a:r>
            <a:r>
              <a:rPr lang="ru-RU" altLang="ru-RU" sz="1400" b="1" dirty="0">
                <a:solidFill>
                  <a:srgbClr val="000000"/>
                </a:solidFill>
              </a:rPr>
              <a:t>.</a:t>
            </a:r>
          </a:p>
        </p:txBody>
      </p:sp>
      <p:sp>
        <p:nvSpPr>
          <p:cNvPr id="16401" name="AutoShape 17"/>
          <p:cNvSpPr>
            <a:spLocks noChangeArrowheads="1"/>
          </p:cNvSpPr>
          <p:nvPr/>
        </p:nvSpPr>
        <p:spPr bwMode="auto">
          <a:xfrm rot="10800000">
            <a:off x="6816725" y="2970213"/>
            <a:ext cx="2876550" cy="819150"/>
          </a:xfrm>
          <a:prstGeom prst="homePlate">
            <a:avLst>
              <a:gd name="adj" fmla="val 116680"/>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экономика</a:t>
            </a:r>
          </a:p>
          <a:p>
            <a:pPr algn="ctr" eaLnBrk="1" hangingPunct="1">
              <a:buSzPct val="100000"/>
            </a:pPr>
            <a:r>
              <a:rPr lang="ru-RU" altLang="ru-RU" sz="1400" b="1" dirty="0">
                <a:solidFill>
                  <a:srgbClr val="000000"/>
                </a:solidFill>
              </a:rPr>
              <a:t>532,0 </a:t>
            </a:r>
            <a:r>
              <a:rPr lang="ru-RU" altLang="ru-RU" sz="1400" b="1" dirty="0" err="1">
                <a:solidFill>
                  <a:srgbClr val="000000"/>
                </a:solidFill>
              </a:rPr>
              <a:t>тыс.руб</a:t>
            </a:r>
            <a:r>
              <a:rPr lang="ru-RU" altLang="ru-RU" sz="1400" b="1" dirty="0">
                <a:solidFill>
                  <a:srgbClr val="000000"/>
                </a:solidFill>
              </a:rPr>
              <a:t>.</a:t>
            </a:r>
          </a:p>
        </p:txBody>
      </p:sp>
      <p:sp>
        <p:nvSpPr>
          <p:cNvPr id="16402" name="AutoShape 18"/>
          <p:cNvSpPr>
            <a:spLocks noChangeArrowheads="1"/>
          </p:cNvSpPr>
          <p:nvPr/>
        </p:nvSpPr>
        <p:spPr bwMode="auto">
          <a:xfrm rot="10800000">
            <a:off x="6734175" y="5013325"/>
            <a:ext cx="2876550" cy="1103313"/>
          </a:xfrm>
          <a:prstGeom prst="homePlate">
            <a:avLst>
              <a:gd name="adj" fmla="val 116768"/>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000000"/>
                </a:solidFill>
              </a:rPr>
              <a:t>Прочие расходы</a:t>
            </a:r>
          </a:p>
          <a:p>
            <a:pPr algn="ctr" eaLnBrk="1" hangingPunct="1">
              <a:buSzPct val="100000"/>
            </a:pPr>
            <a:r>
              <a:rPr lang="ru-RU" altLang="ru-RU" sz="1400" b="1">
                <a:solidFill>
                  <a:srgbClr val="000000"/>
                </a:solidFill>
              </a:rPr>
              <a:t>0,0 тыс.руб.</a:t>
            </a:r>
          </a:p>
        </p:txBody>
      </p:sp>
      <p:sp>
        <p:nvSpPr>
          <p:cNvPr id="15" name="AutoShape 17"/>
          <p:cNvSpPr>
            <a:spLocks noChangeArrowheads="1"/>
          </p:cNvSpPr>
          <p:nvPr/>
        </p:nvSpPr>
        <p:spPr bwMode="auto">
          <a:xfrm rot="10800000">
            <a:off x="6816725" y="1954213"/>
            <a:ext cx="2876550" cy="901700"/>
          </a:xfrm>
          <a:prstGeom prst="homePlate">
            <a:avLst>
              <a:gd name="adj" fmla="val 116736"/>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оборона</a:t>
            </a:r>
          </a:p>
          <a:p>
            <a:pPr algn="ctr" eaLnBrk="1" hangingPunct="1">
              <a:buSzPct val="100000"/>
            </a:pPr>
            <a:r>
              <a:rPr lang="ru-RU" altLang="ru-RU" sz="1400" b="1" dirty="0" smtClean="0">
                <a:solidFill>
                  <a:srgbClr val="000000"/>
                </a:solidFill>
              </a:rPr>
              <a:t>2</a:t>
            </a:r>
            <a:r>
              <a:rPr lang="en-US" altLang="ru-RU" sz="1400" b="1" dirty="0" smtClean="0">
                <a:solidFill>
                  <a:srgbClr val="000000"/>
                </a:solidFill>
              </a:rPr>
              <a:t>40,0 </a:t>
            </a:r>
            <a:r>
              <a:rPr lang="ru-RU" altLang="ru-RU" sz="1400" b="1" dirty="0" err="1" smtClean="0">
                <a:solidFill>
                  <a:srgbClr val="000000"/>
                </a:solidFill>
              </a:rPr>
              <a:t>тыс.руб</a:t>
            </a:r>
            <a:r>
              <a:rPr lang="ru-RU" altLang="ru-RU" sz="1400" b="1" dirty="0">
                <a:solidFill>
                  <a:srgbClr val="000000"/>
                </a:solidFill>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5"/>
                                        </p:tgtEl>
                                        <p:attrNameLst>
                                          <p:attrName>style.visibility</p:attrName>
                                        </p:attrNameLst>
                                      </p:cBhvr>
                                      <p:to>
                                        <p:strVal val="visible"/>
                                      </p:to>
                                    </p:set>
                                    <p:anim calcmode="lin" valueType="num">
                                      <p:cBhvr>
                                        <p:cTn id="63" dur="2000" fill="hold"/>
                                        <p:tgtEl>
                                          <p:spTgt spid="15"/>
                                        </p:tgtEl>
                                        <p:attrNameLst>
                                          <p:attrName>ppt_x</p:attrName>
                                        </p:attrNameLst>
                                      </p:cBhvr>
                                      <p:tavLst>
                                        <p:tav tm="100000">
                                          <p:val>
                                            <p:strVal val="1+#ppt_w/2"/>
                                          </p:val>
                                        </p:tav>
                                        <p:tav tm="100000">
                                          <p:val>
                                            <p:strVal val="#ppt_x"/>
                                          </p:val>
                                        </p:tav>
                                      </p:tavLst>
                                    </p:anim>
                                    <p:anim calcmode="lin" valueType="num">
                                      <p:cBhvr>
                                        <p:cTn id="64" dur="2000" fill="hold"/>
                                        <p:tgtEl>
                                          <p:spTgt spid="15"/>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3CF5C1D5-B74A-4829-90AB-9B4AEE4346F5}" type="slidenum">
              <a:rPr lang="ru-RU" altLang="ru-RU" sz="1400">
                <a:solidFill>
                  <a:srgbClr val="000000"/>
                </a:solidFill>
              </a:rPr>
              <a:pPr algn="r" eaLnBrk="1" hangingPunct="1">
                <a:buSzPct val="100000"/>
              </a:pPr>
              <a:t>11</a:t>
            </a:fld>
            <a:endParaRPr lang="ru-RU" altLang="ru-RU" sz="1400">
              <a:solidFill>
                <a:srgbClr val="000000"/>
              </a:solidFill>
            </a:endParaRPr>
          </a:p>
        </p:txBody>
      </p:sp>
      <p:sp>
        <p:nvSpPr>
          <p:cNvPr id="2" name="Text Box 2"/>
          <p:cNvSpPr txBox="1">
            <a:spLocks noChangeArrowheads="1"/>
          </p:cNvSpPr>
          <p:nvPr/>
        </p:nvSpPr>
        <p:spPr bwMode="auto">
          <a:xfrm>
            <a:off x="129258" y="-59211"/>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1700" b="1" dirty="0">
              <a:solidFill>
                <a:srgbClr val="333399"/>
              </a:solidFill>
              <a:latin typeface="Bookman Old Style" panose="02050604050505020204" pitchFamily="18" charset="0"/>
            </a:endParaRPr>
          </a:p>
          <a:p>
            <a:pPr algn="ctr" eaLnBrk="1" hangingPunct="1">
              <a:buSzPct val="100000"/>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a:t>
            </a:r>
            <a:r>
              <a:rPr lang="ru-RU" altLang="ru-RU" sz="1700" b="1" dirty="0" err="1">
                <a:solidFill>
                  <a:srgbClr val="333399"/>
                </a:solidFill>
                <a:latin typeface="Bookman Old Style" panose="02050604050505020204" pitchFamily="18" charset="0"/>
              </a:rPr>
              <a:t>Энурмино</a:t>
            </a:r>
            <a:r>
              <a:rPr lang="ru-RU" altLang="ru-RU" sz="1700" b="1" dirty="0">
                <a:solidFill>
                  <a:srgbClr val="333399"/>
                </a:solidFill>
                <a:latin typeface="Bookman Old Style" panose="02050604050505020204" pitchFamily="18" charset="0"/>
              </a:rPr>
              <a:t> на </a:t>
            </a:r>
            <a:r>
              <a:rPr lang="ru-RU" altLang="ru-RU" sz="1700" b="1" dirty="0" smtClean="0">
                <a:solidFill>
                  <a:srgbClr val="333399"/>
                </a:solidFill>
                <a:latin typeface="Bookman Old Style" panose="02050604050505020204" pitchFamily="18" charset="0"/>
              </a:rPr>
              <a:t>202</a:t>
            </a:r>
            <a:r>
              <a:rPr lang="en-US" altLang="ru-RU" sz="1700" b="1" dirty="0" smtClean="0">
                <a:solidFill>
                  <a:srgbClr val="333399"/>
                </a:solidFill>
                <a:latin typeface="Bookman Old Style" panose="02050604050505020204" pitchFamily="18" charset="0"/>
              </a:rPr>
              <a:t>5</a:t>
            </a:r>
            <a:r>
              <a:rPr lang="ru-RU" altLang="ru-RU" sz="1700" b="1" dirty="0" smtClean="0">
                <a:solidFill>
                  <a:srgbClr val="333399"/>
                </a:solidFill>
                <a:latin typeface="Bookman Old Style" panose="02050604050505020204" pitchFamily="18" charset="0"/>
              </a:rPr>
              <a:t>-2026 </a:t>
            </a:r>
            <a:r>
              <a:rPr lang="ru-RU" altLang="ru-RU" sz="1700" b="1" dirty="0">
                <a:solidFill>
                  <a:srgbClr val="333399"/>
                </a:solidFill>
                <a:latin typeface="Bookman Old Style" panose="02050604050505020204" pitchFamily="18" charset="0"/>
              </a:rPr>
              <a:t>годы</a:t>
            </a:r>
          </a:p>
        </p:txBody>
      </p:sp>
      <p:graphicFrame>
        <p:nvGraphicFramePr>
          <p:cNvPr id="17411" name="Group 3"/>
          <p:cNvGraphicFramePr>
            <a:graphicFrameLocks noGrp="1"/>
          </p:cNvGraphicFramePr>
          <p:nvPr>
            <p:extLst>
              <p:ext uri="{D42A27DB-BD31-4B8C-83A1-F6EECF244321}">
                <p14:modId xmlns:p14="http://schemas.microsoft.com/office/powerpoint/2010/main" val="1431152364"/>
              </p:ext>
            </p:extLst>
          </p:nvPr>
        </p:nvGraphicFramePr>
        <p:xfrm>
          <a:off x="312738" y="1044575"/>
          <a:ext cx="9393237" cy="4635500"/>
        </p:xfrm>
        <a:graphic>
          <a:graphicData uri="http://schemas.openxmlformats.org/drawingml/2006/table">
            <a:tbl>
              <a:tblPr/>
              <a:tblGrid>
                <a:gridCol w="4282917">
                  <a:extLst>
                    <a:ext uri="{9D8B030D-6E8A-4147-A177-3AD203B41FA5}">
                      <a16:colId xmlns:a16="http://schemas.microsoft.com/office/drawing/2014/main" val="20000"/>
                    </a:ext>
                  </a:extLst>
                </a:gridCol>
                <a:gridCol w="1078219">
                  <a:extLst>
                    <a:ext uri="{9D8B030D-6E8A-4147-A177-3AD203B41FA5}">
                      <a16:colId xmlns:a16="http://schemas.microsoft.com/office/drawing/2014/main" val="20001"/>
                    </a:ext>
                  </a:extLst>
                </a:gridCol>
                <a:gridCol w="1367903">
                  <a:extLst>
                    <a:ext uri="{9D8B030D-6E8A-4147-A177-3AD203B41FA5}">
                      <a16:colId xmlns:a16="http://schemas.microsoft.com/office/drawing/2014/main" val="20002"/>
                    </a:ext>
                  </a:extLst>
                </a:gridCol>
                <a:gridCol w="1224091">
                  <a:extLst>
                    <a:ext uri="{9D8B030D-6E8A-4147-A177-3AD203B41FA5}">
                      <a16:colId xmlns:a16="http://schemas.microsoft.com/office/drawing/2014/main" val="20003"/>
                    </a:ext>
                  </a:extLst>
                </a:gridCol>
                <a:gridCol w="1440107">
                  <a:extLst>
                    <a:ext uri="{9D8B030D-6E8A-4147-A177-3AD203B41FA5}">
                      <a16:colId xmlns:a16="http://schemas.microsoft.com/office/drawing/2014/main" val="20004"/>
                    </a:ext>
                  </a:extLst>
                </a:gridCol>
              </a:tblGrid>
              <a:tr h="368244">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a:t>
                      </a: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5</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a:t>
                      </a: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6</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года</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2026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0"/>
                  </a:ext>
                </a:extLst>
              </a:tr>
              <a:tr h="422385">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ожидаемое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исполнение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1"/>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60 676,0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222 613,4</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222 613,4</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222 613,4</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2"/>
                  </a:ext>
                </a:extLst>
              </a:tr>
              <a:tr h="247087">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122,1</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150,4</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150,4</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150,4</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неналоговые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0,0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81,9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81,9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81,9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60 553,9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222 381,1</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222 381,1</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222 381,1</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2872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55 446,6</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222 613,4</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1" i="0" u="none" strike="noStrike" kern="1200" cap="none" spc="0" normalizeH="0" baseline="0" noProof="0" smtClean="0">
                          <a:ln>
                            <a:noFill/>
                          </a:ln>
                          <a:solidFill>
                            <a:srgbClr val="333399"/>
                          </a:solidFill>
                          <a:effectLst/>
                          <a:uLnTx/>
                          <a:uFillTx/>
                          <a:latin typeface="Times New Roman" pitchFamily="18" charset="0"/>
                          <a:ea typeface="+mn-ea"/>
                          <a:cs typeface="Times New Roman" pitchFamily="18" charset="0"/>
                        </a:rPr>
                        <a:t>222 613,4</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222 613,4</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8"/>
                  </a:ext>
                </a:extLst>
              </a:tr>
              <a:tr h="237069">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cs typeface="Times New Roman" pitchFamily="18" charset="0"/>
                        </a:rPr>
                        <a:t>55 446,6</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kern="1200" cap="none" spc="0" normalizeH="0" baseline="0" noProof="0" smtClean="0">
                          <a:ln>
                            <a:noFill/>
                          </a:ln>
                          <a:solidFill>
                            <a:srgbClr val="333399"/>
                          </a:solidFill>
                          <a:effectLst/>
                          <a:uLnTx/>
                          <a:uFillTx/>
                          <a:latin typeface="Times New Roman" pitchFamily="18" charset="0"/>
                          <a:ea typeface="+mn-ea"/>
                          <a:cs typeface="Times New Roman" pitchFamily="18" charset="0"/>
                        </a:rPr>
                        <a:t>222 613,4</a:t>
                      </a:r>
                      <a:endParaRPr kumimoji="0" lang="ru-RU" sz="1200" b="0"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kern="1200" cap="none" spc="0" normalizeH="0" baseline="0" noProof="0" smtClean="0">
                          <a:ln>
                            <a:noFill/>
                          </a:ln>
                          <a:solidFill>
                            <a:srgbClr val="333399"/>
                          </a:solidFill>
                          <a:effectLst/>
                          <a:uLnTx/>
                          <a:uFillTx/>
                          <a:latin typeface="Times New Roman" pitchFamily="18" charset="0"/>
                          <a:ea typeface="+mn-ea"/>
                          <a:cs typeface="Times New Roman" pitchFamily="18" charset="0"/>
                        </a:rPr>
                        <a:t>222 613,4</a:t>
                      </a:r>
                      <a:endParaRPr kumimoji="0" lang="ru-RU" sz="1200" b="0"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222 613,4</a:t>
                      </a:r>
                      <a:endParaRPr kumimoji="0" lang="ru-RU" sz="1200" b="0"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3540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5 229,4</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2"/>
                  </a:ext>
                </a:extLst>
              </a:tr>
              <a:tr h="2320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8732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5 229,4</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4"/>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30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cs typeface="Times New Roman" pitchFamily="18" charset="0"/>
                        </a:rPr>
                        <a:t>5 229,4</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000">
                <a:solidFill>
                  <a:srgbClr val="333399"/>
                </a:solidFill>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85D31456-5B85-4E9B-8EAF-256F9434D55D}" type="slidenum">
              <a:rPr lang="ru-RU" altLang="ru-RU" sz="1400">
                <a:solidFill>
                  <a:srgbClr val="000000"/>
                </a:solidFill>
              </a:rPr>
              <a:pPr algn="r" eaLnBrk="1" hangingPunct="1">
                <a:buSzPct val="100000"/>
              </a:pPr>
              <a:t>12</a:t>
            </a:fld>
            <a:endParaRPr lang="ru-RU" altLang="ru-RU" sz="1400">
              <a:solidFill>
                <a:srgbClr val="000000"/>
              </a:solidFill>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800" b="1">
              <a:solidFill>
                <a:srgbClr val="333399"/>
              </a:solidFill>
              <a:latin typeface="Bookman Old Style" panose="02050604050505020204" pitchFamily="18" charset="0"/>
            </a:endParaRPr>
          </a:p>
          <a:p>
            <a:pPr algn="ctr" eaLnBrk="1" hangingPunct="1">
              <a:buSzPct val="100000"/>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Энурмино</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sz="1600" b="1">
                <a:solidFill>
                  <a:srgbClr val="333399"/>
                </a:solidFill>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92186BA-90D6-4FFC-9E36-B799D0A21A13}" type="slidenum">
              <a:rPr lang="ru-RU" altLang="ru-RU" sz="1400">
                <a:solidFill>
                  <a:srgbClr val="000000"/>
                </a:solidFill>
              </a:rPr>
              <a:pPr algn="r" eaLnBrk="1" hangingPunct="1">
                <a:buSzPct val="100000"/>
              </a:pPr>
              <a:t>13</a:t>
            </a:fld>
            <a:endParaRPr lang="ru-RU" altLang="ru-RU" sz="1400">
              <a:solidFill>
                <a:srgbClr val="000000"/>
              </a:solidFill>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Межбюджетные трансферты (безвозмездные поступления) в бюджет муниципального образования сельское поселение Энурмино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31750"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Формы межбюджетных трансфертов</a:t>
            </a:r>
          </a:p>
        </p:txBody>
      </p:sp>
      <p:sp>
        <p:nvSpPr>
          <p:cNvPr id="19463" name="Rectangle 7"/>
          <p:cNvSpPr>
            <a:spLocks noChangeArrowheads="1"/>
          </p:cNvSpPr>
          <p:nvPr/>
        </p:nvSpPr>
        <p:spPr bwMode="auto">
          <a:xfrm>
            <a:off x="347663" y="3500438"/>
            <a:ext cx="2354262" cy="24987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3009900" y="3500438"/>
            <a:ext cx="3455988" cy="2436812"/>
          </a:xfrm>
          <a:prstGeom prst="rect">
            <a:avLst/>
          </a:prstGeom>
          <a:solidFill>
            <a:srgbClr val="6699FF"/>
          </a:solidFill>
          <a:ln w="19080">
            <a:solidFill>
              <a:srgbClr val="3366FF"/>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1896269" y="20137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323013" y="2106613"/>
            <a:ext cx="1701800" cy="609600"/>
          </a:xfrm>
          <a:prstGeom prst="curvedDownArrow">
            <a:avLst>
              <a:gd name="adj1" fmla="val 49229"/>
              <a:gd name="adj2" fmla="val 98704"/>
              <a:gd name="adj3" fmla="val 83417"/>
            </a:avLst>
          </a:prstGeom>
          <a:solidFill>
            <a:srgbClr val="FFFF99"/>
          </a:solidFill>
          <a:ln w="19080">
            <a:solidFill>
              <a:srgbClr val="FF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3" name="Rectangle 8"/>
          <p:cNvSpPr>
            <a:spLocks noChangeArrowheads="1"/>
          </p:cNvSpPr>
          <p:nvPr/>
        </p:nvSpPr>
        <p:spPr bwMode="auto">
          <a:xfrm>
            <a:off x="6753225" y="3500438"/>
            <a:ext cx="2593975" cy="2436812"/>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
        <p:nvSpPr>
          <p:cNvPr id="4" name="Стрелка вниз 3"/>
          <p:cNvSpPr/>
          <p:nvPr/>
        </p:nvSpPr>
        <p:spPr>
          <a:xfrm>
            <a:off x="4737100" y="2852738"/>
            <a:ext cx="360363" cy="647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3"/>
                                        </p:tgtEl>
                                        <p:attrNameLst>
                                          <p:attrName>style.visibility</p:attrName>
                                        </p:attrNameLst>
                                      </p:cBhvr>
                                      <p:to>
                                        <p:strVal val="visible"/>
                                      </p:to>
                                    </p:set>
                                    <p:animEffect transition="in" filter="wipe(up)">
                                      <p:cBhvr additive="repl">
                                        <p:cTn id="39"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3345E48-0218-448C-B66E-6A2CCD641E65}" type="slidenum">
              <a:rPr lang="ru-RU" altLang="ru-RU" sz="1400">
                <a:solidFill>
                  <a:srgbClr val="000000"/>
                </a:solidFill>
              </a:rPr>
              <a:pPr algn="r" eaLnBrk="1" hangingPunct="1">
                <a:buSzPct val="100000"/>
              </a:pPr>
              <a:t>14</a:t>
            </a:fld>
            <a:endParaRPr lang="ru-RU" altLang="ru-RU" sz="1400">
              <a:solidFill>
                <a:srgbClr val="000000"/>
              </a:solidFill>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a:t>
            </a:r>
          </a:p>
          <a:p>
            <a:pPr algn="ctr" eaLnBrk="1" hangingPunct="1">
              <a:buSzPct val="100000"/>
            </a:pPr>
            <a:r>
              <a:rPr lang="ru-RU" altLang="ru-RU" sz="2400" b="1" dirty="0">
                <a:solidFill>
                  <a:srgbClr val="333399"/>
                </a:solidFill>
                <a:latin typeface="Bookman Old Style" panose="02050604050505020204" pitchFamily="18" charset="0"/>
              </a:rPr>
              <a:t>на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a:t>
            </a:r>
          </a:p>
        </p:txBody>
      </p:sp>
      <p:sp>
        <p:nvSpPr>
          <p:cNvPr id="33796" name="Text Box 5"/>
          <p:cNvSpPr txBox="1">
            <a:spLocks noChangeArrowheads="1"/>
          </p:cNvSpPr>
          <p:nvPr/>
        </p:nvSpPr>
        <p:spPr bwMode="auto">
          <a:xfrm>
            <a:off x="595313" y="1341438"/>
            <a:ext cx="8861425" cy="517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08000" y="1341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1414407597"/>
              </p:ext>
            </p:extLst>
          </p:nvPr>
        </p:nvGraphicFramePr>
        <p:xfrm>
          <a:off x="431800" y="1556792"/>
          <a:ext cx="9185275" cy="489957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7368495-DCB5-4410-A316-A3E7F36183C2}" type="slidenum">
              <a:rPr lang="ru-RU" altLang="ru-RU" sz="1400">
                <a:solidFill>
                  <a:srgbClr val="000000"/>
                </a:solidFill>
              </a:rPr>
              <a:pPr algn="r" eaLnBrk="1" hangingPunct="1">
                <a:buSzPct val="100000"/>
              </a:pPr>
              <a:t>15</a:t>
            </a:fld>
            <a:endParaRPr lang="ru-RU" altLang="ru-RU" sz="1400">
              <a:solidFill>
                <a:srgbClr val="000000"/>
              </a:solidFill>
            </a:endParaRPr>
          </a:p>
        </p:txBody>
      </p:sp>
      <p:sp>
        <p:nvSpPr>
          <p:cNvPr id="2" name="Text Box 2"/>
          <p:cNvSpPr txBox="1">
            <a:spLocks noChangeArrowheads="1"/>
          </p:cNvSpPr>
          <p:nvPr/>
        </p:nvSpPr>
        <p:spPr bwMode="auto">
          <a:xfrm>
            <a:off x="452438" y="214313"/>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доходов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35844" name="Text Box 5"/>
          <p:cNvSpPr txBox="1">
            <a:spLocks noChangeArrowheads="1"/>
          </p:cNvSpPr>
          <p:nvPr/>
        </p:nvSpPr>
        <p:spPr bwMode="auto">
          <a:xfrm>
            <a:off x="595313" y="1725612"/>
            <a:ext cx="886142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2846201415"/>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35847"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0E4E1C86-AFD0-4DE5-AD5A-B3E3DA910CA7}" type="slidenum">
              <a:rPr lang="ru-RU" altLang="ru-RU" sz="1400">
                <a:solidFill>
                  <a:srgbClr val="000000"/>
                </a:solidFill>
              </a:rPr>
              <a:pPr algn="r" eaLnBrk="1" hangingPunct="1">
                <a:buSzPct val="100000"/>
              </a:pPr>
              <a:t>16</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Налоговые доходы </a:t>
            </a:r>
            <a:r>
              <a:rPr lang="en-US" altLang="ru-RU" sz="2800" b="1" dirty="0" smtClean="0">
                <a:solidFill>
                  <a:srgbClr val="333399"/>
                </a:solidFill>
                <a:latin typeface="Bookman Old Style" panose="02050604050505020204" pitchFamily="18" charset="0"/>
              </a:rPr>
              <a:t>150,4</a:t>
            </a:r>
            <a:r>
              <a:rPr lang="ru-RU" altLang="ru-RU" sz="2800" b="1" dirty="0" smtClean="0">
                <a:solidFill>
                  <a:srgbClr val="333399"/>
                </a:solidFill>
                <a:latin typeface="Bookman Old Style" panose="02050604050505020204" pitchFamily="18" charset="0"/>
              </a:rPr>
              <a:t>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3789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425802146"/>
              </p:ext>
            </p:extLst>
          </p:nvPr>
        </p:nvGraphicFramePr>
        <p:xfrm>
          <a:off x="431800" y="1277938"/>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99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58A9459-3CD7-4B7D-9CD5-8B65A50FB6B9}" type="slidenum">
              <a:rPr lang="ru-RU" altLang="ru-RU" sz="1400">
                <a:solidFill>
                  <a:srgbClr val="000000"/>
                </a:solidFill>
              </a:rPr>
              <a:pPr algn="r" eaLnBrk="1" hangingPunct="1">
                <a:buSzPct val="100000"/>
              </a:pPr>
              <a:t>17</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39940" name="Text Box 5"/>
          <p:cNvSpPr txBox="1">
            <a:spLocks noChangeArrowheads="1"/>
          </p:cNvSpPr>
          <p:nvPr/>
        </p:nvSpPr>
        <p:spPr bwMode="auto">
          <a:xfrm>
            <a:off x="595313" y="1636713"/>
            <a:ext cx="8861425" cy="487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357844212"/>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39943"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BD831AC-240A-4F85-BDB0-A69D4D231190}" type="slidenum">
              <a:rPr lang="ru-RU" altLang="ru-RU" sz="1400">
                <a:solidFill>
                  <a:srgbClr val="000000"/>
                </a:solidFill>
              </a:rPr>
              <a:pPr algn="r" eaLnBrk="1" hangingPunct="1">
                <a:buSzPct val="100000"/>
              </a:pPr>
              <a:t>18</a:t>
            </a:fld>
            <a:endParaRPr lang="ru-RU" altLang="ru-RU" sz="1400">
              <a:solidFill>
                <a:srgbClr val="000000"/>
              </a:solidFill>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неналоговых доходов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41988" name="Text Box 5"/>
          <p:cNvSpPr txBox="1">
            <a:spLocks noChangeArrowheads="1"/>
          </p:cNvSpPr>
          <p:nvPr/>
        </p:nvSpPr>
        <p:spPr bwMode="auto">
          <a:xfrm>
            <a:off x="595313" y="1700213"/>
            <a:ext cx="8861425" cy="48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630740174"/>
              </p:ext>
            </p:extLst>
          </p:nvPr>
        </p:nvGraphicFramePr>
        <p:xfrm>
          <a:off x="431800" y="1765300"/>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41991"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DBD7515-B2DD-47A4-83E6-5A8052986CD3}" type="slidenum">
              <a:rPr lang="ru-RU" altLang="ru-RU" sz="1400">
                <a:solidFill>
                  <a:srgbClr val="000000"/>
                </a:solidFill>
              </a:rPr>
              <a:pPr algn="r" eaLnBrk="1" hangingPunct="1">
                <a:buSzPct val="100000"/>
              </a:pPr>
              <a:t>19</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Безвозмездные поступления </a:t>
            </a:r>
            <a:r>
              <a:rPr lang="en-US" altLang="ru-RU" sz="2800" b="1" dirty="0" smtClean="0">
                <a:solidFill>
                  <a:srgbClr val="333399"/>
                </a:solidFill>
                <a:latin typeface="Bookman Old Style" panose="02050604050505020204" pitchFamily="18" charset="0"/>
              </a:rPr>
              <a:t>222 381,1 </a:t>
            </a:r>
            <a:r>
              <a:rPr lang="ru-RU" altLang="ru-RU" sz="2800" b="1" dirty="0" err="1" smtClean="0">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44036"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3285212761"/>
              </p:ext>
            </p:extLst>
          </p:nvPr>
        </p:nvGraphicFramePr>
        <p:xfrm>
          <a:off x="431800" y="1122363"/>
          <a:ext cx="8972550" cy="511333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1A3F485-714B-4EAD-B34B-F683B88E7F35}" type="slidenum">
              <a:rPr lang="ru-RU" altLang="ru-RU" sz="1200">
                <a:solidFill>
                  <a:srgbClr val="000000"/>
                </a:solidFill>
              </a:rPr>
              <a:pPr algn="r" eaLnBrk="1" hangingPunct="1">
                <a:buSzPct val="100000"/>
              </a:pPr>
              <a:t>2</a:t>
            </a:fld>
            <a:endParaRPr lang="ru-RU" altLang="ru-RU" sz="1200">
              <a:solidFill>
                <a:srgbClr val="000000"/>
              </a:solidFill>
            </a:endParaRPr>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1pPr>
            <a:lvl2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2pPr>
            <a:lvl3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3pPr>
            <a:lvl4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4pPr>
            <a:lvl5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25"/>
              </a:spcBef>
              <a:buSzPct val="75000"/>
            </a:pPr>
            <a:r>
              <a:rPr lang="ru-RU" altLang="ru-RU" sz="1700" b="1">
                <a:solidFill>
                  <a:srgbClr val="00007D"/>
                </a:solidFill>
              </a:rPr>
              <a:t>Бюджет играет центральную роль в экономике муниципального образования  сельское поселение Энурмино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0ADE37D0-0551-4899-8BCA-FC098A2ABC84}" type="slidenum">
              <a:rPr lang="ru-RU" altLang="ru-RU" sz="1400">
                <a:solidFill>
                  <a:srgbClr val="000000"/>
                </a:solidFill>
              </a:rPr>
              <a:pPr algn="r" eaLnBrk="1" hangingPunct="1">
                <a:buSzPct val="100000"/>
              </a:pPr>
              <a:t>20</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46084" name="Text Box 5"/>
          <p:cNvSpPr txBox="1">
            <a:spLocks noChangeArrowheads="1"/>
          </p:cNvSpPr>
          <p:nvPr/>
        </p:nvSpPr>
        <p:spPr bwMode="auto">
          <a:xfrm>
            <a:off x="595313" y="1571625"/>
            <a:ext cx="8861425" cy="494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3767957553"/>
              </p:ext>
            </p:extLst>
          </p:nvPr>
        </p:nvGraphicFramePr>
        <p:xfrm>
          <a:off x="431800" y="1772815"/>
          <a:ext cx="8972550" cy="4462885"/>
        </p:xfrm>
        <a:graphic>
          <a:graphicData uri="http://schemas.openxmlformats.org/drawingml/2006/chart">
            <c:chart xmlns:c="http://schemas.openxmlformats.org/drawingml/2006/chart" xmlns:r="http://schemas.openxmlformats.org/officeDocument/2006/relationships" r:id="rId3"/>
          </a:graphicData>
        </a:graphic>
      </p:graphicFrame>
      <p:sp>
        <p:nvSpPr>
          <p:cNvPr id="46087"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4C00200-DCEC-4697-9734-87CC4E0B58D0}" type="slidenum">
              <a:rPr lang="ru-RU" altLang="ru-RU" sz="1400">
                <a:solidFill>
                  <a:srgbClr val="000000"/>
                </a:solidFill>
              </a:rPr>
              <a:pPr algn="r" eaLnBrk="1" hangingPunct="1">
                <a:buSzPct val="100000"/>
              </a:pPr>
              <a:t>21</a:t>
            </a:fld>
            <a:endParaRPr lang="ru-RU" altLang="ru-RU" sz="1400">
              <a:solidFill>
                <a:srgbClr val="000000"/>
              </a:solidFill>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a:solidFill>
                  <a:srgbClr val="333399"/>
                </a:solidFill>
                <a:latin typeface="Bookman Old Style" panose="02050604050505020204" pitchFamily="18" charset="0"/>
              </a:rPr>
              <a:t>Основные мероприятия </a:t>
            </a:r>
            <a:br>
              <a:rPr lang="ru-RU" altLang="ru-RU" sz="2200" b="1">
                <a:solidFill>
                  <a:srgbClr val="333399"/>
                </a:solidFill>
                <a:latin typeface="Bookman Old Style" panose="02050604050505020204" pitchFamily="18" charset="0"/>
              </a:rPr>
            </a:br>
            <a:r>
              <a:rPr lang="ru-RU" altLang="ru-RU" sz="2200"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Энурмино</a:t>
            </a:r>
            <a:endParaRPr lang="ru-RU" altLang="ru-RU" sz="2200"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01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D52DD50E-0391-4359-80B7-DFAF32140E4B}" type="slidenum">
              <a:rPr lang="ru-RU" altLang="ru-RU" sz="1400">
                <a:solidFill>
                  <a:srgbClr val="000000"/>
                </a:solidFill>
              </a:rPr>
              <a:pPr algn="r" eaLnBrk="1" hangingPunct="1">
                <a:buSzPct val="100000"/>
              </a:pPr>
              <a:t>22</a:t>
            </a:fld>
            <a:endParaRPr lang="ru-RU" altLang="ru-RU" sz="1400">
              <a:solidFill>
                <a:srgbClr val="000000"/>
              </a:solidFill>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Расходы бюджета муниципального образования сельское поселение Энурмино – денежные средства, направляемые на финансовое обеспечение задач и функций местного самоуправления.</a:t>
            </a:r>
            <a:r>
              <a:rPr lang="ru-RU" altLang="ru-RU" sz="1600" b="1">
                <a:solidFill>
                  <a:srgbClr val="000000"/>
                </a:solidFill>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Классификация расходов</a:t>
            </a:r>
          </a:p>
          <a:p>
            <a:pPr algn="ctr" eaLnBrk="1" hangingPunct="1">
              <a:buSzPct val="100000"/>
            </a:pPr>
            <a:r>
              <a:rPr lang="ru-RU" altLang="ru-RU" b="1">
                <a:solidFill>
                  <a:srgbClr val="000000"/>
                </a:solidFill>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Функциональная</a:t>
            </a:r>
            <a:r>
              <a:rPr lang="ru-RU" altLang="ru-RU" sz="1600">
                <a:solidFill>
                  <a:srgbClr val="000000"/>
                </a:solidFill>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22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4B7C29B-781D-444D-B700-CED65C9C301A}" type="slidenum">
              <a:rPr lang="ru-RU" altLang="ru-RU" sz="1400">
                <a:solidFill>
                  <a:srgbClr val="000000"/>
                </a:solidFill>
              </a:rPr>
              <a:pPr algn="r" eaLnBrk="1" hangingPunct="1">
                <a:buSzPct val="100000"/>
              </a:pPr>
              <a:t>23</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на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3593788604"/>
              </p:ext>
            </p:extLst>
          </p:nvPr>
        </p:nvGraphicFramePr>
        <p:xfrm>
          <a:off x="574675" y="1277938"/>
          <a:ext cx="9043988"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42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1846AD0-DB75-400A-AF8B-A033044A3A92}" type="slidenum">
              <a:rPr lang="ru-RU" altLang="ru-RU" sz="1400">
                <a:solidFill>
                  <a:srgbClr val="000000"/>
                </a:solidFill>
              </a:rPr>
              <a:pPr algn="r" eaLnBrk="1" hangingPunct="1">
                <a:buSzPct val="100000"/>
              </a:pPr>
              <a:t>24</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расходов на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1428750"/>
            <a:ext cx="891540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1903383760"/>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63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EB42287E-9879-408D-9412-B67BD5291626}" type="slidenum">
              <a:rPr lang="ru-RU" altLang="ru-RU" sz="1400">
                <a:solidFill>
                  <a:srgbClr val="000000"/>
                </a:solidFill>
              </a:rPr>
              <a:pPr algn="r" eaLnBrk="1" hangingPunct="1">
                <a:buSzPct val="100000"/>
              </a:pPr>
              <a:t>25</a:t>
            </a:fld>
            <a:endParaRPr lang="ru-RU" altLang="ru-RU" sz="1400">
              <a:solidFill>
                <a:srgbClr val="000000"/>
              </a:solidFill>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a:t>
            </a:r>
            <a:r>
              <a:rPr lang="ru-RU" sz="2400" b="1" dirty="0" err="1">
                <a:solidFill>
                  <a:srgbClr val="333399"/>
                </a:solidFill>
                <a:latin typeface="Bookman Old Style" pitchFamily="16" charset="0"/>
              </a:rPr>
              <a:t>Энурмино</a:t>
            </a:r>
            <a:endParaRPr lang="ru-RU" sz="2400" b="1" dirty="0">
              <a:solidFill>
                <a:srgbClr val="333399"/>
              </a:solidFill>
              <a:latin typeface="Bookman Old Style" pitchFamily="16" charset="0"/>
            </a:endParaRP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a:solidFill>
                  <a:srgbClr val="333399"/>
                </a:solidFill>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b="1" u="sng">
                <a:solidFill>
                  <a:srgbClr val="333399"/>
                </a:solidFill>
              </a:rPr>
              <a:t>профицит</a:t>
            </a:r>
            <a:r>
              <a:rPr lang="ru-RU" altLang="ru-RU">
                <a:solidFill>
                  <a:srgbClr val="333399"/>
                </a:solidFill>
              </a:rPr>
              <a:t>. Но чаще всего расходы превышают доходы. В таком случае возникает </a:t>
            </a:r>
            <a:r>
              <a:rPr lang="ru-RU" altLang="ru-RU" b="1" u="sng">
                <a:solidFill>
                  <a:srgbClr val="333399"/>
                </a:solidFill>
              </a:rPr>
              <a:t>дефицит</a:t>
            </a:r>
            <a:r>
              <a:rPr lang="ru-RU" altLang="ru-RU">
                <a:solidFill>
                  <a:srgbClr val="333399"/>
                </a:solidFill>
              </a:rPr>
              <a:t>.</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При формировании бюджета муниципального образования сельское поселение Энурмино бюджет сбалансирован.</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Дефицит и профицит бюджета муниципального образования сельское поселение Энурмино не прогнозируется.</a:t>
            </a: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83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A9C1DF6-9DEE-41C8-8211-F3E4CE3B2C51}" type="slidenum">
              <a:rPr lang="ru-RU" altLang="ru-RU" sz="1400">
                <a:solidFill>
                  <a:srgbClr val="000000"/>
                </a:solidFill>
              </a:rPr>
              <a:pPr algn="r" eaLnBrk="1" hangingPunct="1">
                <a:buSzPct val="100000"/>
              </a:pPr>
              <a:t>26</a:t>
            </a:fld>
            <a:endParaRPr lang="ru-RU" altLang="ru-RU" sz="1400">
              <a:solidFill>
                <a:srgbClr val="000000"/>
              </a:solidFill>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Энурмино</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spcBef>
                <a:spcPts val="500"/>
              </a:spcBef>
              <a:buSzPct val="100000"/>
            </a:pPr>
            <a:r>
              <a:rPr lang="ru-RU" altLang="ru-RU" sz="2000" b="1" dirty="0">
                <a:solidFill>
                  <a:srgbClr val="333399"/>
                </a:solidFill>
              </a:rPr>
              <a:t>Уважаемые жители и гости муниципального образования сельское поселение </a:t>
            </a:r>
            <a:r>
              <a:rPr lang="ru-RU" altLang="ru-RU" sz="2000" b="1" dirty="0" err="1">
                <a:solidFill>
                  <a:srgbClr val="333399"/>
                </a:solidFill>
              </a:rPr>
              <a:t>Энурмино</a:t>
            </a:r>
            <a:r>
              <a:rPr lang="ru-RU" altLang="ru-RU" sz="2000" b="1" dirty="0">
                <a:solidFill>
                  <a:srgbClr val="333399"/>
                </a:solidFill>
              </a:rPr>
              <a:t>!</a:t>
            </a:r>
          </a:p>
          <a:p>
            <a:pPr algn="ctr" eaLnBrk="1" hangingPunct="1">
              <a:spcBef>
                <a:spcPts val="500"/>
              </a:spcBef>
              <a:buSzPct val="100000"/>
            </a:pPr>
            <a:endParaRPr lang="ru-RU" altLang="ru-RU" sz="2000" b="1" dirty="0">
              <a:solidFill>
                <a:srgbClr val="333399"/>
              </a:solidFill>
            </a:endParaRPr>
          </a:p>
          <a:p>
            <a:pPr algn="just" eaLnBrk="1" hangingPunct="1">
              <a:spcBef>
                <a:spcPts val="400"/>
              </a:spcBef>
              <a:buSzPct val="100000"/>
            </a:pPr>
            <a:r>
              <a:rPr lang="ru-RU" altLang="ru-RU" sz="1600" b="1" dirty="0">
                <a:solidFill>
                  <a:srgbClr val="333399"/>
                </a:solidFill>
              </a:rPr>
              <a:t>Обращаем Ваше внимание на то, что </a:t>
            </a:r>
            <a:r>
              <a:rPr lang="ru-RU" altLang="ru-RU" sz="1600" b="1" u="sng" dirty="0">
                <a:solidFill>
                  <a:srgbClr val="333399"/>
                </a:solidFill>
              </a:rPr>
              <a:t>бюджет для граждан на </a:t>
            </a:r>
            <a:r>
              <a:rPr lang="ru-RU" altLang="ru-RU" sz="1600" b="1" u="sng" dirty="0" smtClean="0">
                <a:solidFill>
                  <a:srgbClr val="333399"/>
                </a:solidFill>
              </a:rPr>
              <a:t>202</a:t>
            </a:r>
            <a:r>
              <a:rPr lang="en-US" altLang="ru-RU" sz="1600" b="1" u="sng" dirty="0">
                <a:solidFill>
                  <a:srgbClr val="333399"/>
                </a:solidFill>
              </a:rPr>
              <a:t>6</a:t>
            </a:r>
            <a:r>
              <a:rPr lang="ru-RU" altLang="ru-RU" sz="1600" b="1" u="sng" dirty="0" smtClean="0">
                <a:solidFill>
                  <a:srgbClr val="333399"/>
                </a:solidFill>
              </a:rPr>
              <a:t> </a:t>
            </a:r>
            <a:r>
              <a:rPr lang="ru-RU" altLang="ru-RU" sz="1600" b="1" u="sng" dirty="0">
                <a:solidFill>
                  <a:srgbClr val="333399"/>
                </a:solidFill>
              </a:rPr>
              <a:t>год составлен по проекту решения «О бюджете муниципального образования сельское поселение </a:t>
            </a:r>
            <a:r>
              <a:rPr lang="ru-RU" altLang="ru-RU" sz="1600" b="1" u="sng" dirty="0" err="1">
                <a:solidFill>
                  <a:srgbClr val="333399"/>
                </a:solidFill>
              </a:rPr>
              <a:t>Энурмино</a:t>
            </a:r>
            <a:r>
              <a:rPr lang="ru-RU" altLang="ru-RU" sz="1600" b="1" u="sng" dirty="0">
                <a:solidFill>
                  <a:srgbClr val="333399"/>
                </a:solidFill>
              </a:rPr>
              <a:t> на </a:t>
            </a:r>
            <a:r>
              <a:rPr lang="ru-RU" altLang="ru-RU" sz="1600" b="1" u="sng" dirty="0" smtClean="0">
                <a:solidFill>
                  <a:srgbClr val="333399"/>
                </a:solidFill>
              </a:rPr>
              <a:t>202</a:t>
            </a:r>
            <a:r>
              <a:rPr lang="en-US" altLang="ru-RU" sz="1600" b="1" u="sng" dirty="0" smtClean="0">
                <a:solidFill>
                  <a:srgbClr val="333399"/>
                </a:solidFill>
              </a:rPr>
              <a:t>6</a:t>
            </a:r>
            <a:r>
              <a:rPr lang="ru-RU" altLang="ru-RU" sz="1600" b="1" u="sng" dirty="0" smtClean="0">
                <a:solidFill>
                  <a:srgbClr val="333399"/>
                </a:solidFill>
              </a:rPr>
              <a:t> </a:t>
            </a:r>
            <a:r>
              <a:rPr lang="ru-RU" altLang="ru-RU" sz="1600" b="1" u="sng" dirty="0">
                <a:solidFill>
                  <a:srgbClr val="333399"/>
                </a:solidFill>
              </a:rPr>
              <a:t>год» </a:t>
            </a:r>
            <a:r>
              <a:rPr lang="ru-RU" altLang="ru-RU" sz="1600" b="1" dirty="0">
                <a:solidFill>
                  <a:srgbClr val="333399"/>
                </a:solidFill>
              </a:rPr>
              <a:t>и носит ознакомительный и осведомительный характер. </a:t>
            </a:r>
          </a:p>
          <a:p>
            <a:pPr algn="just" eaLnBrk="1" hangingPunct="1">
              <a:spcBef>
                <a:spcPts val="400"/>
              </a:spcBef>
              <a:buSzPct val="100000"/>
            </a:pPr>
            <a:r>
              <a:rPr lang="ru-RU" altLang="ru-RU" sz="1600" b="1" dirty="0">
                <a:solidFill>
                  <a:srgbClr val="333399"/>
                </a:solidFill>
              </a:rPr>
              <a:t>Окончательный вариант бюджета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a:t>
            </a:r>
            <a:r>
              <a:rPr lang="ru-RU" altLang="ru-RU" sz="1600" b="1" dirty="0" smtClean="0">
                <a:solidFill>
                  <a:srgbClr val="333399"/>
                </a:solidFill>
              </a:rPr>
              <a:t>202</a:t>
            </a:r>
            <a:r>
              <a:rPr lang="en-US" altLang="ru-RU" sz="1600" b="1" dirty="0" smtClean="0">
                <a:solidFill>
                  <a:srgbClr val="333399"/>
                </a:solidFill>
              </a:rPr>
              <a:t>6</a:t>
            </a:r>
            <a:r>
              <a:rPr lang="ru-RU" altLang="ru-RU" sz="1600" b="1" dirty="0" smtClean="0">
                <a:solidFill>
                  <a:srgbClr val="333399"/>
                </a:solidFill>
              </a:rPr>
              <a:t> </a:t>
            </a:r>
            <a:r>
              <a:rPr lang="ru-RU" altLang="ru-RU" sz="1600" b="1" dirty="0">
                <a:solidFill>
                  <a:srgbClr val="333399"/>
                </a:solidFill>
              </a:rPr>
              <a:t>год будет утвержден решением Совета депутатов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после соблюдения всех процедур по рассмотрению и принятию бюджета.</a:t>
            </a:r>
          </a:p>
          <a:p>
            <a:pPr algn="just" eaLnBrk="1" hangingPunct="1">
              <a:spcBef>
                <a:spcPts val="400"/>
              </a:spcBef>
              <a:buSzPct val="100000"/>
            </a:pPr>
            <a:r>
              <a:rPr lang="ru-RU" altLang="ru-RU" sz="1600" b="1" dirty="0">
                <a:solidFill>
                  <a:srgbClr val="333399"/>
                </a:solidFill>
              </a:rPr>
              <a:t>С решением Совета депутатов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«О бюджете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a:t>
            </a:r>
            <a:r>
              <a:rPr lang="ru-RU" altLang="ru-RU" sz="1600" b="1" dirty="0" smtClean="0">
                <a:solidFill>
                  <a:srgbClr val="333399"/>
                </a:solidFill>
              </a:rPr>
              <a:t>202</a:t>
            </a:r>
            <a:r>
              <a:rPr lang="en-US" altLang="ru-RU" sz="1600" b="1" dirty="0" smtClean="0">
                <a:solidFill>
                  <a:srgbClr val="333399"/>
                </a:solidFill>
              </a:rPr>
              <a:t>6</a:t>
            </a:r>
            <a:r>
              <a:rPr lang="ru-RU" altLang="ru-RU" sz="1600" b="1" dirty="0" smtClean="0">
                <a:solidFill>
                  <a:srgbClr val="333399"/>
                </a:solidFill>
              </a:rPr>
              <a:t> </a:t>
            </a:r>
            <a:r>
              <a:rPr lang="ru-RU" altLang="ru-RU" sz="1600" b="1" dirty="0">
                <a:solidFill>
                  <a:srgbClr val="333399"/>
                </a:solidFill>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7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91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73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86FF4B53-A17D-439D-A5CD-3319A7737F5F}" type="slidenum">
              <a:rPr lang="ru-RU" altLang="ru-RU" sz="1400">
                <a:solidFill>
                  <a:srgbClr val="000000"/>
                </a:solidFill>
              </a:rPr>
              <a:pPr algn="r" eaLnBrk="1" hangingPunct="1">
                <a:buSzPct val="100000"/>
              </a:pPr>
              <a:t>3</a:t>
            </a:fld>
            <a:endParaRPr lang="ru-RU" altLang="ru-RU" sz="1400">
              <a:solidFill>
                <a:srgbClr val="000000"/>
              </a:solidFill>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БЮДЖЕТ</a:t>
            </a:r>
            <a:r>
              <a:rPr lang="ru-RU" altLang="ru-RU" sz="1500" b="1">
                <a:solidFill>
                  <a:srgbClr val="000000"/>
                </a:solidFill>
              </a:rPr>
              <a:t> </a:t>
            </a:r>
            <a:r>
              <a:rPr lang="ru-RU" altLang="ru-RU" sz="1500" b="1">
                <a:solidFill>
                  <a:srgbClr val="333399"/>
                </a:solidFill>
              </a:rPr>
              <a:t>(от старонормандского </a:t>
            </a:r>
            <a:r>
              <a:rPr lang="en-US" altLang="ru-RU" sz="1500" b="1">
                <a:solidFill>
                  <a:srgbClr val="333399"/>
                </a:solidFill>
              </a:rPr>
              <a:t>bougette </a:t>
            </a:r>
            <a:r>
              <a:rPr lang="ru-RU" altLang="ru-RU" sz="1500" b="1">
                <a:solidFill>
                  <a:srgbClr val="333399"/>
                </a:solidFill>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ДОХОДЫ</a:t>
            </a:r>
          </a:p>
          <a:p>
            <a:pPr algn="ctr" eaLnBrk="1" hangingPunct="1">
              <a:buSzPct val="100000"/>
            </a:pPr>
            <a:r>
              <a:rPr lang="ru-RU" altLang="ru-RU" sz="1500" b="1">
                <a:solidFill>
                  <a:srgbClr val="333399"/>
                </a:solidFill>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РАСХОДЫ</a:t>
            </a:r>
          </a:p>
          <a:p>
            <a:pPr algn="ctr" eaLnBrk="1" hangingPunct="1">
              <a:buSzPct val="100000"/>
            </a:pPr>
            <a:r>
              <a:rPr lang="ru-RU" altLang="ru-RU" sz="1500" b="1">
                <a:solidFill>
                  <a:srgbClr val="333399"/>
                </a:solidFill>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превышение доходов над расходами образует положительный остаток бюджета</a:t>
            </a:r>
            <a:r>
              <a:rPr lang="ru-RU" altLang="ru-RU" sz="1600" b="1">
                <a:solidFill>
                  <a:srgbClr val="333399"/>
                </a:solidFill>
              </a:rPr>
              <a:t> </a:t>
            </a:r>
          </a:p>
          <a:p>
            <a:pPr algn="ctr" eaLnBrk="1" hangingPunct="1">
              <a:buSzPct val="100000"/>
            </a:pPr>
            <a:r>
              <a:rPr lang="ru-RU" altLang="ru-RU" sz="1600" b="1">
                <a:solidFill>
                  <a:srgbClr val="FF3300"/>
                </a:solidFill>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если расходная часть бюджета превышает доходную, то бюджет формируется с</a:t>
            </a:r>
          </a:p>
          <a:p>
            <a:pPr algn="ctr" eaLnBrk="1" hangingPunct="1">
              <a:buSzPct val="100000"/>
            </a:pPr>
            <a:r>
              <a:rPr lang="ru-RU" altLang="ru-RU" sz="1600" b="1">
                <a:solidFill>
                  <a:srgbClr val="FF3300"/>
                </a:solidFill>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4251003-AAAB-4620-9DC4-73CCD1A89A63}" type="slidenum">
              <a:rPr lang="ru-RU" altLang="ru-RU" sz="1400">
                <a:solidFill>
                  <a:srgbClr val="000000"/>
                </a:solidFill>
              </a:rPr>
              <a:pPr algn="r" eaLnBrk="1" hangingPunct="1">
                <a:buSzPct val="100000"/>
              </a:pPr>
              <a:t>4</a:t>
            </a:fld>
            <a:endParaRPr lang="ru-RU" altLang="ru-RU" sz="1400">
              <a:solidFill>
                <a:srgbClr val="000000"/>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Прогноз социально-экономического развития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a:t>
            </a:r>
            <a:r>
              <a:rPr lang="ru-RU" altLang="ru-RU" sz="1600" b="1" dirty="0" smtClean="0">
                <a:solidFill>
                  <a:srgbClr val="333399"/>
                </a:solidFill>
              </a:rPr>
              <a:t>202</a:t>
            </a:r>
            <a:r>
              <a:rPr lang="en-US" altLang="ru-RU" sz="1600" b="1" dirty="0" smtClean="0">
                <a:solidFill>
                  <a:srgbClr val="333399"/>
                </a:solidFill>
              </a:rPr>
              <a:t>6</a:t>
            </a:r>
            <a:r>
              <a:rPr lang="ru-RU" altLang="ru-RU" sz="1600" b="1" dirty="0" smtClean="0">
                <a:solidFill>
                  <a:srgbClr val="333399"/>
                </a:solidFill>
              </a:rPr>
              <a:t>-202</a:t>
            </a:r>
            <a:r>
              <a:rPr lang="en-US" altLang="ru-RU" sz="1600" b="1" dirty="0" smtClean="0">
                <a:solidFill>
                  <a:srgbClr val="333399"/>
                </a:solidFill>
              </a:rPr>
              <a:t>8</a:t>
            </a:r>
            <a:r>
              <a:rPr lang="ru-RU" altLang="ru-RU" sz="1600" b="1" dirty="0" smtClean="0">
                <a:solidFill>
                  <a:srgbClr val="333399"/>
                </a:solidFill>
              </a:rPr>
              <a:t> </a:t>
            </a:r>
            <a:r>
              <a:rPr lang="ru-RU" altLang="ru-RU" sz="1600" b="1" dirty="0">
                <a:solidFill>
                  <a:srgbClr val="333399"/>
                </a:solidFill>
              </a:rPr>
              <a:t>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Основные направления бюджетной и налоговой политики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a:t>
            </a:r>
            <a:r>
              <a:rPr lang="ru-RU" altLang="ru-RU" sz="1600" b="1" dirty="0" smtClean="0">
                <a:solidFill>
                  <a:srgbClr val="333399"/>
                </a:solidFill>
              </a:rPr>
              <a:t>202</a:t>
            </a:r>
            <a:r>
              <a:rPr lang="en-US" altLang="ru-RU" sz="1600" b="1" dirty="0" smtClean="0">
                <a:solidFill>
                  <a:srgbClr val="333399"/>
                </a:solidFill>
              </a:rPr>
              <a:t>6</a:t>
            </a:r>
            <a:r>
              <a:rPr lang="ru-RU" altLang="ru-RU" sz="1600" b="1" dirty="0" smtClean="0">
                <a:solidFill>
                  <a:srgbClr val="333399"/>
                </a:solidFill>
              </a:rPr>
              <a:t>-202</a:t>
            </a:r>
            <a:r>
              <a:rPr lang="en-US" altLang="ru-RU" sz="1600" b="1" dirty="0" smtClean="0">
                <a:solidFill>
                  <a:srgbClr val="333399"/>
                </a:solidFill>
              </a:rPr>
              <a:t>8</a:t>
            </a:r>
            <a:r>
              <a:rPr lang="ru-RU" altLang="ru-RU" sz="1600" b="1" dirty="0" smtClean="0">
                <a:solidFill>
                  <a:srgbClr val="333399"/>
                </a:solidFill>
              </a:rPr>
              <a:t> </a:t>
            </a:r>
            <a:r>
              <a:rPr lang="ru-RU" altLang="ru-RU" sz="1600" b="1" dirty="0">
                <a:solidFill>
                  <a:srgbClr val="333399"/>
                </a:solidFill>
              </a:rPr>
              <a:t>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3FB397E-3873-4377-A2A4-0C2689EFBBCD}" type="slidenum">
              <a:rPr lang="ru-RU" altLang="ru-RU" sz="1400">
                <a:solidFill>
                  <a:srgbClr val="000000"/>
                </a:solidFill>
              </a:rPr>
              <a:pPr algn="r" eaLnBrk="1" hangingPunct="1">
                <a:buSzPct val="100000"/>
              </a:pPr>
              <a:t>5</a:t>
            </a:fld>
            <a:endParaRPr lang="ru-RU" altLang="ru-RU" sz="1400">
              <a:solidFill>
                <a:srgbClr val="000000"/>
              </a:solidFill>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80000"/>
              </a:lnSpc>
              <a:spcBef>
                <a:spcPts val="400"/>
              </a:spcBef>
              <a:buSzPct val="100000"/>
            </a:pPr>
            <a:r>
              <a:rPr lang="ru-RU" altLang="ru-RU" sz="1600" b="1">
                <a:solidFill>
                  <a:srgbClr val="333399"/>
                </a:solidFill>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A8C6E314-D545-4362-B2B3-5EBB0AACAAEA}" type="slidenum">
              <a:rPr lang="ru-RU" altLang="ru-RU" sz="1400">
                <a:solidFill>
                  <a:srgbClr val="000000"/>
                </a:solidFill>
              </a:rPr>
              <a:pPr algn="r" eaLnBrk="1" hangingPunct="1">
                <a:buSzPct val="100000"/>
              </a:pPr>
              <a:t>6</a:t>
            </a:fld>
            <a:endParaRPr lang="ru-RU" altLang="ru-RU" sz="1400">
              <a:solidFill>
                <a:srgbClr val="000000"/>
              </a:solidFill>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сбалансированности бюджета муниципального образования сельское поселение Энурмино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buFont typeface="Times New Roman" panose="02020603050405020304" pitchFamily="18" charset="0"/>
              <a:buNone/>
            </a:pPr>
            <a:r>
              <a:rPr lang="ru-RU" altLang="ru-RU" sz="2400" b="1">
                <a:solidFill>
                  <a:srgbClr val="333399"/>
                </a:solidFill>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333399"/>
                </a:solidFill>
                <a:latin typeface="Bookman Old Style" panose="02050604050505020204" pitchFamily="18" charset="0"/>
              </a:rPr>
              <a:t>Проект бюджета на </a:t>
            </a:r>
            <a:r>
              <a:rPr lang="ru-RU" altLang="ru-RU" sz="2200" b="1" dirty="0" smtClean="0">
                <a:solidFill>
                  <a:srgbClr val="333399"/>
                </a:solidFill>
                <a:latin typeface="Bookman Old Style" panose="02050604050505020204" pitchFamily="18" charset="0"/>
              </a:rPr>
              <a:t>2025 </a:t>
            </a:r>
            <a:r>
              <a:rPr lang="ru-RU" altLang="ru-RU" sz="2200" b="1" dirty="0">
                <a:solidFill>
                  <a:srgbClr val="333399"/>
                </a:solidFill>
                <a:latin typeface="Bookman Old Style" panose="02050604050505020204" pitchFamily="18" charset="0"/>
              </a:rPr>
              <a:t>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483" name="Group 85"/>
          <p:cNvGrpSpPr>
            <a:grpSpLocks/>
          </p:cNvGrpSpPr>
          <p:nvPr/>
        </p:nvGrpSpPr>
        <p:grpSpPr bwMode="auto">
          <a:xfrm>
            <a:off x="209550" y="222250"/>
            <a:ext cx="9305925" cy="5607050"/>
            <a:chOff x="68" y="73"/>
            <a:chExt cx="5155" cy="3253"/>
          </a:xfrm>
        </p:grpSpPr>
        <p:sp>
          <p:nvSpPr>
            <p:cNvPr id="20485"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20486"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a:t>
              </a:r>
              <a:r>
                <a:rPr lang="ru-RU" altLang="ru-RU" sz="1200" b="1" dirty="0" err="1"/>
                <a:t>Энурмино</a:t>
              </a:r>
              <a:r>
                <a:rPr lang="ru-RU" altLang="ru-RU" sz="1200" b="1" dirty="0"/>
                <a:t> в </a:t>
              </a:r>
              <a:r>
                <a:rPr lang="ru-RU" altLang="ru-RU" sz="1200" b="1" dirty="0" smtClean="0"/>
                <a:t>202</a:t>
              </a:r>
              <a:r>
                <a:rPr lang="en-US" altLang="ru-RU" sz="1200" b="1" dirty="0" smtClean="0"/>
                <a:t>6</a:t>
              </a:r>
              <a:r>
                <a:rPr lang="ru-RU" altLang="ru-RU" sz="1200" b="1" dirty="0" smtClean="0"/>
                <a:t> </a:t>
              </a:r>
              <a:r>
                <a:rPr lang="ru-RU" altLang="ru-RU" sz="1200" b="1" dirty="0"/>
                <a:t>году</a:t>
              </a:r>
              <a:endParaRPr lang="ru-RU" altLang="ru-RU" sz="1400" b="1" dirty="0"/>
            </a:p>
          </p:txBody>
        </p:sp>
        <p:sp>
          <p:nvSpPr>
            <p:cNvPr id="20487"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20488"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20489"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20490"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открытости и прозрачности бюджетного процесса</a:t>
              </a:r>
            </a:p>
          </p:txBody>
        </p:sp>
        <p:sp>
          <p:nvSpPr>
            <p:cNvPr id="20491"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Энурмино,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20492"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3"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4"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5"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6"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7"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8"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20484"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0C51AC87-1E91-465B-AD55-73D422655CAC}"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B858121-1A06-4FC2-9C4A-A0FD10E77239}" type="slidenum">
              <a:rPr lang="ru-RU" altLang="ru-RU" sz="1400">
                <a:solidFill>
                  <a:srgbClr val="000000"/>
                </a:solidFill>
              </a:rPr>
              <a:pPr algn="r" eaLnBrk="1" hangingPunct="1">
                <a:buSzPct val="100000"/>
              </a:pPr>
              <a:t>8</a:t>
            </a:fld>
            <a:endParaRPr lang="ru-RU" altLang="ru-RU" sz="1400">
              <a:solidFill>
                <a:srgbClr val="000000"/>
              </a:solidFill>
            </a:endParaRPr>
          </a:p>
        </p:txBody>
      </p:sp>
      <p:sp>
        <p:nvSpPr>
          <p:cNvPr id="16386"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Прогноз социально-экономического развития МО сельское поселение </a:t>
            </a:r>
            <a:r>
              <a:rPr lang="ru-RU" altLang="ru-RU" sz="2000" b="1" dirty="0" err="1">
                <a:solidFill>
                  <a:srgbClr val="333399"/>
                </a:solidFill>
                <a:latin typeface="Bookman Old Style" panose="02050604050505020204" pitchFamily="18" charset="0"/>
              </a:rPr>
              <a:t>Энурмино</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 плановый период </a:t>
            </a:r>
            <a:r>
              <a:rPr lang="ru-RU" altLang="ru-RU" sz="2000" b="1" dirty="0" smtClean="0">
                <a:solidFill>
                  <a:srgbClr val="333399"/>
                </a:solidFill>
                <a:latin typeface="Bookman Old Style" panose="02050604050505020204" pitchFamily="18" charset="0"/>
              </a:rPr>
              <a:t>2026 </a:t>
            </a:r>
            <a:r>
              <a:rPr lang="ru-RU" altLang="ru-RU" sz="2000" b="1" dirty="0">
                <a:solidFill>
                  <a:srgbClr val="333399"/>
                </a:solidFill>
                <a:latin typeface="Bookman Old Style" panose="02050604050505020204" pitchFamily="18" charset="0"/>
              </a:rPr>
              <a:t>и </a:t>
            </a:r>
            <a:r>
              <a:rPr lang="ru-RU" altLang="ru-RU" sz="2000" b="1" dirty="0" smtClean="0">
                <a:solidFill>
                  <a:srgbClr val="333399"/>
                </a:solidFill>
                <a:latin typeface="Bookman Old Style" panose="02050604050505020204" pitchFamily="18" charset="0"/>
              </a:rPr>
              <a:t>2027 </a:t>
            </a:r>
            <a:r>
              <a:rPr lang="ru-RU" altLang="ru-RU" sz="2000" b="1" dirty="0">
                <a:solidFill>
                  <a:srgbClr val="333399"/>
                </a:solidFill>
                <a:latin typeface="Bookman Old Style" panose="02050604050505020204" pitchFamily="18" charset="0"/>
              </a:rPr>
              <a:t>годы</a:t>
            </a:r>
          </a:p>
        </p:txBody>
      </p:sp>
      <p:graphicFrame>
        <p:nvGraphicFramePr>
          <p:cNvPr id="2" name="Таблица 1"/>
          <p:cNvGraphicFramePr>
            <a:graphicFrameLocks noGrp="1"/>
          </p:cNvGraphicFramePr>
          <p:nvPr>
            <p:extLst>
              <p:ext uri="{D42A27DB-BD31-4B8C-83A1-F6EECF244321}">
                <p14:modId xmlns:p14="http://schemas.microsoft.com/office/powerpoint/2010/main" val="2270821236"/>
              </p:ext>
            </p:extLst>
          </p:nvPr>
        </p:nvGraphicFramePr>
        <p:xfrm>
          <a:off x="417513" y="1052512"/>
          <a:ext cx="9000777" cy="5226770"/>
        </p:xfrm>
        <a:graphic>
          <a:graphicData uri="http://schemas.openxmlformats.org/drawingml/2006/table">
            <a:tbl>
              <a:tblPr/>
              <a:tblGrid>
                <a:gridCol w="3240049">
                  <a:extLst>
                    <a:ext uri="{9D8B030D-6E8A-4147-A177-3AD203B41FA5}">
                      <a16:colId xmlns:a16="http://schemas.microsoft.com/office/drawing/2014/main" val="20000"/>
                    </a:ext>
                  </a:extLst>
                </a:gridCol>
                <a:gridCol w="986103">
                  <a:extLst>
                    <a:ext uri="{9D8B030D-6E8A-4147-A177-3AD203B41FA5}">
                      <a16:colId xmlns:a16="http://schemas.microsoft.com/office/drawing/2014/main" val="20001"/>
                    </a:ext>
                  </a:extLst>
                </a:gridCol>
                <a:gridCol w="729219">
                  <a:extLst>
                    <a:ext uri="{9D8B030D-6E8A-4147-A177-3AD203B41FA5}">
                      <a16:colId xmlns:a16="http://schemas.microsoft.com/office/drawing/2014/main" val="20002"/>
                    </a:ext>
                  </a:extLst>
                </a:gridCol>
                <a:gridCol w="661030">
                  <a:extLst>
                    <a:ext uri="{9D8B030D-6E8A-4147-A177-3AD203B41FA5}">
                      <a16:colId xmlns:a16="http://schemas.microsoft.com/office/drawing/2014/main" val="20003"/>
                    </a:ext>
                  </a:extLst>
                </a:gridCol>
                <a:gridCol w="93049">
                  <a:extLst>
                    <a:ext uri="{9D8B030D-6E8A-4147-A177-3AD203B41FA5}">
                      <a16:colId xmlns:a16="http://schemas.microsoft.com/office/drawing/2014/main" val="20008"/>
                    </a:ext>
                  </a:extLst>
                </a:gridCol>
                <a:gridCol w="762364">
                  <a:extLst>
                    <a:ext uri="{9D8B030D-6E8A-4147-A177-3AD203B41FA5}">
                      <a16:colId xmlns:a16="http://schemas.microsoft.com/office/drawing/2014/main" val="20004"/>
                    </a:ext>
                  </a:extLst>
                </a:gridCol>
                <a:gridCol w="853517">
                  <a:extLst>
                    <a:ext uri="{9D8B030D-6E8A-4147-A177-3AD203B41FA5}">
                      <a16:colId xmlns:a16="http://schemas.microsoft.com/office/drawing/2014/main" val="20005"/>
                    </a:ext>
                  </a:extLst>
                </a:gridCol>
                <a:gridCol w="894951">
                  <a:extLst>
                    <a:ext uri="{9D8B030D-6E8A-4147-A177-3AD203B41FA5}">
                      <a16:colId xmlns:a16="http://schemas.microsoft.com/office/drawing/2014/main" val="20006"/>
                    </a:ext>
                  </a:extLst>
                </a:gridCol>
                <a:gridCol w="780495">
                  <a:extLst>
                    <a:ext uri="{9D8B030D-6E8A-4147-A177-3AD203B41FA5}">
                      <a16:colId xmlns:a16="http://schemas.microsoft.com/office/drawing/2014/main" val="20007"/>
                    </a:ext>
                  </a:extLst>
                </a:gridCol>
              </a:tblGrid>
              <a:tr h="246056">
                <a:tc rowSpan="2">
                  <a:txBody>
                    <a:bodyPr/>
                    <a:lstStyle/>
                    <a:p>
                      <a:pPr algn="ctr" fontAlgn="ctr"/>
                      <a:r>
                        <a:rPr lang="ru-RU" sz="1100" b="1" i="0" u="none" strike="noStrike" dirty="0">
                          <a:solidFill>
                            <a:schemeClr val="accent1">
                              <a:lumMod val="75000"/>
                            </a:schemeClr>
                          </a:solidFill>
                          <a:effectLst/>
                          <a:latin typeface="Times New Roman"/>
                        </a:rPr>
                        <a:t>Показатели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100" b="1" i="0" u="none" strike="noStrike">
                          <a:solidFill>
                            <a:schemeClr val="accent1">
                              <a:lumMod val="75000"/>
                            </a:schemeClr>
                          </a:solidFill>
                          <a:effectLst/>
                          <a:latin typeface="Times New Roman"/>
                        </a:rPr>
                        <a:t>Единица измерения</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a:solidFill>
                            <a:schemeClr val="accent1">
                              <a:lumMod val="75000"/>
                            </a:schemeClr>
                          </a:solidFill>
                          <a:effectLst/>
                          <a:latin typeface="Times New Roman"/>
                        </a:rPr>
                        <a:t>отчёт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fontAlgn="ctr"/>
                      <a:r>
                        <a:rPr lang="ru-RU" sz="1100" b="1" i="0" u="none" strike="noStrike">
                          <a:solidFill>
                            <a:schemeClr val="accent1">
                              <a:lumMod val="75000"/>
                            </a:schemeClr>
                          </a:solidFill>
                          <a:effectLst/>
                          <a:latin typeface="Times New Roman"/>
                        </a:rPr>
                        <a:t>оценка</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100" b="1" i="0" u="none" strike="noStrike">
                          <a:solidFill>
                            <a:schemeClr val="accent1">
                              <a:lumMod val="75000"/>
                            </a:schemeClr>
                          </a:solidFill>
                          <a:effectLst/>
                          <a:latin typeface="Times New Roman"/>
                        </a:rPr>
                        <a:t>прогноз</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46056">
                <a:tc vMerge="1">
                  <a:txBody>
                    <a:bodyPr/>
                    <a:lstStyle/>
                    <a:p>
                      <a:endParaRPr lang="ru-RU"/>
                    </a:p>
                  </a:txBody>
                  <a:tcPr/>
                </a:tc>
                <a:tc vMerge="1">
                  <a:txBody>
                    <a:bodyPr/>
                    <a:lstStyle/>
                    <a:p>
                      <a:endParaRPr lang="ru-RU"/>
                    </a:p>
                  </a:txBody>
                  <a:tcPr/>
                </a:tc>
                <a:tc>
                  <a:txBody>
                    <a:bodyPr/>
                    <a:lstStyle/>
                    <a:p>
                      <a:pPr algn="ctr" fontAlgn="ctr"/>
                      <a:r>
                        <a:rPr lang="ru-RU" sz="1100" b="1" i="0" u="none" strike="noStrike" dirty="0" smtClean="0">
                          <a:solidFill>
                            <a:schemeClr val="accent1">
                              <a:lumMod val="75000"/>
                            </a:schemeClr>
                          </a:solidFill>
                          <a:effectLst/>
                          <a:latin typeface="Times New Roman"/>
                        </a:rPr>
                        <a:t>2022</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dirty="0" smtClean="0">
                          <a:solidFill>
                            <a:schemeClr val="accent1">
                              <a:lumMod val="75000"/>
                            </a:schemeClr>
                          </a:solidFill>
                          <a:effectLst/>
                          <a:latin typeface="Times New Roman"/>
                        </a:rPr>
                        <a:t>2023</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fontAlgn="ctr"/>
                      <a:r>
                        <a:rPr lang="ru-RU" sz="1100" b="1" i="0" u="none" strike="noStrike" dirty="0" smtClean="0">
                          <a:solidFill>
                            <a:schemeClr val="accent1">
                              <a:lumMod val="75000"/>
                            </a:schemeClr>
                          </a:solidFill>
                          <a:effectLst/>
                          <a:latin typeface="Times New Roman"/>
                        </a:rPr>
                        <a:t>2024</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2025</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2026</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2027</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6056">
                <a:tc>
                  <a:txBody>
                    <a:bodyPr/>
                    <a:lstStyle/>
                    <a:p>
                      <a:pPr algn="ctr" fontAlgn="ctr"/>
                      <a:r>
                        <a:rPr lang="ru-RU" sz="1100" b="1" i="0" u="none" strike="noStrike">
                          <a:solidFill>
                            <a:schemeClr val="accent1">
                              <a:lumMod val="75000"/>
                            </a:schemeClr>
                          </a:solidFill>
                          <a:effectLst/>
                          <a:latin typeface="Times New Roman"/>
                        </a:rPr>
                        <a:t>  Демографические показатели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8">
                  <a:txBody>
                    <a:bodyPr/>
                    <a:lstStyle/>
                    <a:p>
                      <a:pPr algn="ctr" fontAlgn="ctr"/>
                      <a:r>
                        <a:rPr lang="ru-RU" sz="1100" b="1" i="0" u="none" strike="noStrike">
                          <a:solidFill>
                            <a:schemeClr val="accent1">
                              <a:lumMod val="7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2"/>
                  </a:ext>
                </a:extLst>
              </a:tr>
              <a:tr h="492114">
                <a:tc>
                  <a:txBody>
                    <a:bodyPr/>
                    <a:lstStyle/>
                    <a:p>
                      <a:pPr algn="l" fontAlgn="ctr"/>
                      <a:r>
                        <a:rPr lang="ru-RU" sz="1100" b="0" i="0" u="none" strike="noStrike">
                          <a:solidFill>
                            <a:schemeClr val="accent1">
                              <a:lumMod val="75000"/>
                            </a:schemeClr>
                          </a:solidFill>
                          <a:effectLst/>
                          <a:latin typeface="Times New Roman"/>
                        </a:rPr>
                        <a:t>Численность постоянного населения (среднегодовая)</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человек</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0" i="0" u="none" strike="noStrike" dirty="0">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100" b="0"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230283">
                <a:tc>
                  <a:txBody>
                    <a:bodyPr/>
                    <a:lstStyle/>
                    <a:p>
                      <a:pPr algn="just" fontAlgn="ctr"/>
                      <a:r>
                        <a:rPr lang="ru-RU" sz="1100" b="1" i="0" u="none" strike="noStrike">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26480,2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28608,5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6056">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289869">
                <a:tc>
                  <a:txBody>
                    <a:bodyPr/>
                    <a:lstStyle/>
                    <a:p>
                      <a:pPr algn="just" fontAlgn="ctr"/>
                      <a:r>
                        <a:rPr lang="ru-RU" sz="1100" b="0" i="0" u="none" strike="noStrike">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РАЗДЕЛ E: Производство и распределение электроэнергии, газа и воды</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26480,2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28608,5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46056">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a:solidFill>
                            <a:schemeClr val="bg2">
                              <a:lumMod val="25000"/>
                            </a:schemeClr>
                          </a:solidFill>
                          <a:effectLst/>
                          <a:latin typeface="Times New Roman" panose="02020603050405020304" pitchFamily="18" charset="0"/>
                        </a:rPr>
                        <a:t>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46056">
                <a:tc>
                  <a:txBody>
                    <a:bodyPr/>
                    <a:lstStyle/>
                    <a:p>
                      <a:pPr algn="ctr" fontAlgn="ctr"/>
                      <a:r>
                        <a:rPr lang="ru-RU" sz="1100" b="1" i="0" u="none" strike="noStrike" dirty="0">
                          <a:solidFill>
                            <a:schemeClr val="accent1">
                              <a:lumMod val="75000"/>
                            </a:schemeClr>
                          </a:solidFill>
                          <a:effectLst/>
                          <a:latin typeface="Times New Roman"/>
                        </a:rPr>
                        <a:t>   Рынок товаров и услуг</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100" b="1" i="0" u="none" strike="noStrike">
                        <a:solidFill>
                          <a:schemeClr val="bg2">
                            <a:lumMod val="2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dirty="0">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dirty="0">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46056">
                <a:tc>
                  <a:txBody>
                    <a:bodyPr/>
                    <a:lstStyle/>
                    <a:p>
                      <a:pPr algn="l" fontAlgn="ctr"/>
                      <a:r>
                        <a:rPr lang="ru-RU" sz="1100" b="0" i="0" u="none" strike="noStrike">
                          <a:solidFill>
                            <a:schemeClr val="accent1">
                              <a:lumMod val="75000"/>
                            </a:schemeClr>
                          </a:solidFill>
                          <a:effectLst/>
                          <a:latin typeface="Times New Roman"/>
                        </a:rPr>
                        <a:t>Объем платных услуг населению - </a:t>
                      </a:r>
                      <a:r>
                        <a:rPr lang="ru-RU" sz="1100" b="1" i="0" u="none" strike="noStrike">
                          <a:solidFill>
                            <a:schemeClr val="accent1">
                              <a:lumMod val="75000"/>
                            </a:schemeClr>
                          </a:solidFill>
                          <a:effectLst/>
                          <a:latin typeface="Times New Roman"/>
                        </a:rPr>
                        <a:t>всего</a:t>
                      </a:r>
                      <a:endParaRPr lang="ru-RU" sz="1100" b="0" i="0" u="none" strike="noStrike">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2687,0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4252,6</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3469,8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3469,8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3469,8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3469,8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46056">
                <a:tc>
                  <a:txBody>
                    <a:bodyPr/>
                    <a:lstStyle/>
                    <a:p>
                      <a:pPr algn="l" fontAlgn="ctr"/>
                      <a:r>
                        <a:rPr lang="ru-RU" sz="1100" b="0" i="0" u="none" strike="noStrike" dirty="0">
                          <a:solidFill>
                            <a:schemeClr val="accent1">
                              <a:lumMod val="75000"/>
                            </a:schemeClr>
                          </a:solidFill>
                          <a:effectLst/>
                          <a:latin typeface="Times New Roman"/>
                        </a:rPr>
                        <a:t>Бытовые услуги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595,8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2214,7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1405,3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1405,3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1405,3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1405,3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46056">
                <a:tc>
                  <a:txBody>
                    <a:bodyPr/>
                    <a:lstStyle/>
                    <a:p>
                      <a:pPr algn="l" fontAlgn="ctr"/>
                      <a:r>
                        <a:rPr lang="ru-RU" sz="1100" b="0" i="0" u="none" strike="noStrike" dirty="0">
                          <a:solidFill>
                            <a:schemeClr val="accent1">
                              <a:lumMod val="75000"/>
                            </a:schemeClr>
                          </a:solidFill>
                          <a:effectLst/>
                          <a:latin typeface="Times New Roman"/>
                        </a:rPr>
                        <a:t>Коммунальные, жилищные услуги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dirty="0">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2091,2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2037,9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40B8C2A-086F-487E-9F73-CD4A4B46882A}" type="slidenum">
              <a:rPr lang="ru-RU" altLang="ru-RU" sz="1400">
                <a:solidFill>
                  <a:srgbClr val="000000"/>
                </a:solidFill>
              </a:rPr>
              <a:pPr algn="r" eaLnBrk="1" hangingPunct="1">
                <a:buSzPct val="100000"/>
              </a:pPr>
              <a:t>9</a:t>
            </a:fld>
            <a:endParaRPr lang="ru-RU" altLang="ru-RU" sz="1400">
              <a:solidFill>
                <a:srgbClr val="000000"/>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334272185"/>
              </p:ext>
            </p:extLst>
          </p:nvPr>
        </p:nvGraphicFramePr>
        <p:xfrm>
          <a:off x="417513" y="476250"/>
          <a:ext cx="8993186" cy="5768972"/>
        </p:xfrm>
        <a:graphic>
          <a:graphicData uri="http://schemas.openxmlformats.org/drawingml/2006/table">
            <a:tbl>
              <a:tblPr/>
              <a:tblGrid>
                <a:gridCol w="3208335">
                  <a:extLst>
                    <a:ext uri="{9D8B030D-6E8A-4147-A177-3AD203B41FA5}">
                      <a16:colId xmlns:a16="http://schemas.microsoft.com/office/drawing/2014/main" val="20000"/>
                    </a:ext>
                  </a:extLst>
                </a:gridCol>
                <a:gridCol w="976450">
                  <a:extLst>
                    <a:ext uri="{9D8B030D-6E8A-4147-A177-3AD203B41FA5}">
                      <a16:colId xmlns:a16="http://schemas.microsoft.com/office/drawing/2014/main" val="20001"/>
                    </a:ext>
                  </a:extLst>
                </a:gridCol>
                <a:gridCol w="783544">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gridCol w="792064">
                  <a:extLst>
                    <a:ext uri="{9D8B030D-6E8A-4147-A177-3AD203B41FA5}">
                      <a16:colId xmlns:a16="http://schemas.microsoft.com/office/drawing/2014/main" val="20004"/>
                    </a:ext>
                  </a:extLst>
                </a:gridCol>
                <a:gridCol w="845161">
                  <a:extLst>
                    <a:ext uri="{9D8B030D-6E8A-4147-A177-3AD203B41FA5}">
                      <a16:colId xmlns:a16="http://schemas.microsoft.com/office/drawing/2014/main" val="20005"/>
                    </a:ext>
                  </a:extLst>
                </a:gridCol>
                <a:gridCol w="886191">
                  <a:extLst>
                    <a:ext uri="{9D8B030D-6E8A-4147-A177-3AD203B41FA5}">
                      <a16:colId xmlns:a16="http://schemas.microsoft.com/office/drawing/2014/main" val="20006"/>
                    </a:ext>
                  </a:extLst>
                </a:gridCol>
                <a:gridCol w="853369">
                  <a:extLst>
                    <a:ext uri="{9D8B030D-6E8A-4147-A177-3AD203B41FA5}">
                      <a16:colId xmlns:a16="http://schemas.microsoft.com/office/drawing/2014/main" val="20007"/>
                    </a:ext>
                  </a:extLst>
                </a:gridCol>
              </a:tblGrid>
              <a:tr h="221883">
                <a:tc rowSpan="2">
                  <a:txBody>
                    <a:bodyPr/>
                    <a:lstStyle/>
                    <a:p>
                      <a:pPr algn="ctr" fontAlgn="ctr"/>
                      <a:r>
                        <a:rPr lang="ru-RU" sz="1100" b="1" i="0" u="none" strike="noStrike" dirty="0">
                          <a:solidFill>
                            <a:schemeClr val="accent1">
                              <a:lumMod val="75000"/>
                            </a:schemeClr>
                          </a:solidFill>
                          <a:effectLst/>
                          <a:latin typeface="Times New Roman"/>
                        </a:rPr>
                        <a:t>Показатели</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100" b="1" i="0" u="none" strike="noStrike">
                          <a:solidFill>
                            <a:schemeClr val="accent1">
                              <a:lumMod val="75000"/>
                            </a:schemeClr>
                          </a:solidFill>
                          <a:effectLst/>
                          <a:latin typeface="Times New Roman"/>
                        </a:rPr>
                        <a:t>Единица измерения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оценка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100" b="1" i="0" u="none" strike="noStrike">
                          <a:solidFill>
                            <a:schemeClr val="accent1">
                              <a:lumMod val="75000"/>
                            </a:schemeClr>
                          </a:solidFill>
                          <a:effectLst/>
                          <a:latin typeface="Times New Roman"/>
                        </a:rPr>
                        <a:t>прогноз</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21883">
                <a:tc vMerge="1">
                  <a:txBody>
                    <a:bodyPr/>
                    <a:lstStyle/>
                    <a:p>
                      <a:endParaRPr lang="ru-RU"/>
                    </a:p>
                  </a:txBody>
                  <a:tcPr/>
                </a:tc>
                <a:tc vMerge="1">
                  <a:txBody>
                    <a:bodyPr/>
                    <a:lstStyle/>
                    <a:p>
                      <a:endParaRPr lang="ru-RU"/>
                    </a:p>
                  </a:txBody>
                  <a:tcPr/>
                </a:tc>
                <a:tc>
                  <a:txBody>
                    <a:bodyPr/>
                    <a:lstStyle/>
                    <a:p>
                      <a:pPr algn="ctr" fontAlgn="ctr"/>
                      <a:r>
                        <a:rPr lang="ru-RU" sz="1100" b="1" i="0" u="none" strike="noStrike" dirty="0" smtClean="0">
                          <a:solidFill>
                            <a:schemeClr val="accent1">
                              <a:lumMod val="75000"/>
                            </a:schemeClr>
                          </a:solidFill>
                          <a:effectLst/>
                          <a:latin typeface="Times New Roman"/>
                        </a:rPr>
                        <a:t>2022</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2023</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2024</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2025</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2026</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2027</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1883">
                <a:tc>
                  <a:txBody>
                    <a:bodyPr/>
                    <a:lstStyle/>
                    <a:p>
                      <a:pPr algn="ctr" fontAlgn="ctr"/>
                      <a:r>
                        <a:rPr lang="ru-RU" sz="1100" b="1" i="0" u="none" strike="noStrike">
                          <a:solidFill>
                            <a:schemeClr val="accent1">
                              <a:lumMod val="75000"/>
                            </a:schemeClr>
                          </a:solidFill>
                          <a:effectLst/>
                          <a:latin typeface="Times New Roman"/>
                        </a:rPr>
                        <a:t>  Денежные доходы и расходы населения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65651">
                <a:tc>
                  <a:txBody>
                    <a:bodyPr/>
                    <a:lstStyle/>
                    <a:p>
                      <a:pPr algn="just" fontAlgn="ctr"/>
                      <a:r>
                        <a:rPr lang="ru-RU" sz="1100" b="0" i="0" u="none" strike="noStrike">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25452,59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26540,67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29035,11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21883">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115,97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104,27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109,40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103,32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3768">
                <a:tc>
                  <a:txBody>
                    <a:bodyPr/>
                    <a:lstStyle/>
                    <a:p>
                      <a:pPr algn="just" fontAlgn="ctr"/>
                      <a:r>
                        <a:rPr lang="ru-RU" sz="1100" b="0" i="0" u="none" strike="noStrike">
                          <a:solidFill>
                            <a:schemeClr val="accent1">
                              <a:lumMod val="75000"/>
                            </a:schemeClr>
                          </a:solidFill>
                          <a:effectLst/>
                          <a:latin typeface="Times New Roman"/>
                        </a:rPr>
                        <a:t>Величина прожиточного минимума в среднем на душу населения в месяц</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31736,0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35938,0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21883">
                <a:tc>
                  <a:txBody>
                    <a:bodyPr/>
                    <a:lstStyle/>
                    <a:p>
                      <a:pPr algn="ctr" fontAlgn="ctr"/>
                      <a:r>
                        <a:rPr lang="ru-RU" sz="1100" b="1" i="0" u="none" strike="noStrike">
                          <a:solidFill>
                            <a:schemeClr val="accent1">
                              <a:lumMod val="75000"/>
                            </a:schemeClr>
                          </a:solidFill>
                          <a:effectLst/>
                          <a:latin typeface="Times New Roman"/>
                        </a:rPr>
                        <a:t>   Труд и занятость</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43768">
                <a:tc>
                  <a:txBody>
                    <a:bodyPr/>
                    <a:lstStyle/>
                    <a:p>
                      <a:pPr algn="just" fontAlgn="ctr"/>
                      <a:r>
                        <a:rPr lang="ru-RU" sz="1100" b="0" i="0" u="none" strike="noStrike">
                          <a:solidFill>
                            <a:schemeClr val="accent1">
                              <a:lumMod val="75000"/>
                            </a:schemeClr>
                          </a:solidFill>
                          <a:effectLst/>
                          <a:latin typeface="Times New Roman"/>
                        </a:rPr>
                        <a:t>Численность занятых в экономике (среднегодовая)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 человек</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99,0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887534">
                <a:tc>
                  <a:txBody>
                    <a:bodyPr/>
                    <a:lstStyle/>
                    <a:p>
                      <a:pPr algn="just" fontAlgn="ctr"/>
                      <a:r>
                        <a:rPr lang="ru-RU" sz="1100" b="0"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 человек</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9</a:t>
                      </a:r>
                      <a:r>
                        <a:rPr lang="ru-RU" sz="1200" b="0" i="0" u="none" strike="noStrike" dirty="0" smtClean="0">
                          <a:solidFill>
                            <a:schemeClr val="bg2">
                              <a:lumMod val="25000"/>
                            </a:schemeClr>
                          </a:solidFill>
                          <a:effectLst/>
                          <a:latin typeface="Times New Roman" panose="02020603050405020304" pitchFamily="18" charset="0"/>
                        </a:rPr>
                        <a:t>,0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21883">
                <a:tc>
                  <a:txBody>
                    <a:bodyPr/>
                    <a:lstStyle/>
                    <a:p>
                      <a:pPr algn="just" fontAlgn="ctr"/>
                      <a:r>
                        <a:rPr lang="ru-RU" sz="1100" b="0" i="0" u="none" strike="noStrike">
                          <a:solidFill>
                            <a:schemeClr val="accent1">
                              <a:lumMod val="75000"/>
                            </a:schemeClr>
                          </a:solidFill>
                          <a:effectLst/>
                          <a:latin typeface="Times New Roman"/>
                        </a:rPr>
                        <a:t>Уровень зарегистрированной безработицы</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43768">
                <a:tc>
                  <a:txBody>
                    <a:bodyPr/>
                    <a:lstStyle/>
                    <a:p>
                      <a:pPr algn="just" fontAlgn="ctr"/>
                      <a:r>
                        <a:rPr lang="ru-RU" sz="1100" b="0" i="0" u="none" strike="noStrike">
                          <a:solidFill>
                            <a:schemeClr val="accent1">
                              <a:lumMod val="75000"/>
                            </a:schemeClr>
                          </a:solidFill>
                          <a:effectLst/>
                          <a:latin typeface="Times New Roman"/>
                        </a:rPr>
                        <a:t>Среднемесячная заработная плата работников</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рублей</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21883">
                <a:tc>
                  <a:txBody>
                    <a:bodyPr/>
                    <a:lstStyle/>
                    <a:p>
                      <a:pPr algn="ctr" fontAlgn="ctr"/>
                      <a:r>
                        <a:rPr lang="ru-RU" sz="1100" b="1" i="0" u="none" strike="noStrike">
                          <a:solidFill>
                            <a:schemeClr val="accent1">
                              <a:lumMod val="75000"/>
                            </a:schemeClr>
                          </a:solidFill>
                          <a:effectLst/>
                          <a:latin typeface="Times New Roman"/>
                        </a:rPr>
                        <a:t>  Развитие социальной сферы</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43768">
                <a:tc>
                  <a:txBody>
                    <a:bodyPr/>
                    <a:lstStyle/>
                    <a:p>
                      <a:pPr algn="just" fontAlgn="ctr"/>
                      <a:r>
                        <a:rPr lang="ru-RU" sz="1100" b="0" i="0" u="none" strike="noStrike">
                          <a:solidFill>
                            <a:schemeClr val="accent1">
                              <a:lumMod val="75000"/>
                            </a:schemeClr>
                          </a:solidFill>
                          <a:effectLst/>
                          <a:latin typeface="Times New Roman"/>
                        </a:rPr>
                        <a:t>Численность детей в дошкольных образовательных учреждениях</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887534">
                <a:tc>
                  <a:txBody>
                    <a:bodyPr/>
                    <a:lstStyle/>
                    <a:p>
                      <a:pPr algn="just" fontAlgn="ctr"/>
                      <a:r>
                        <a:rPr lang="ru-RU" sz="1100" b="0" i="0" u="none" strike="noStrike">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8772</TotalTime>
  <Words>1936</Words>
  <Application>Microsoft Office PowerPoint</Application>
  <PresentationFormat>Произвольный</PresentationFormat>
  <Paragraphs>455</Paragraphs>
  <Slides>26</Slides>
  <Notes>25</Notes>
  <HiddenSlides>0</HiddenSlides>
  <MMClips>0</MMClips>
  <ScaleCrop>false</ScaleCrop>
  <HeadingPairs>
    <vt:vector size="6" baseType="variant">
      <vt:variant>
        <vt:lpstr>Использованные шрифты</vt:lpstr>
      </vt:variant>
      <vt:variant>
        <vt:i4>7</vt:i4>
      </vt:variant>
      <vt:variant>
        <vt:lpstr>Тема</vt:lpstr>
      </vt:variant>
      <vt:variant>
        <vt:i4>3</vt:i4>
      </vt:variant>
      <vt:variant>
        <vt:lpstr>Заголовки слайдов</vt:lpstr>
      </vt:variant>
      <vt:variant>
        <vt:i4>26</vt:i4>
      </vt:variant>
    </vt:vector>
  </HeadingPairs>
  <TitlesOfParts>
    <vt:vector size="36" baseType="lpstr">
      <vt:lpstr>SimSun</vt:lpstr>
      <vt:lpstr>Bookman Old Style</vt:lpstr>
      <vt:lpstr>Georgia</vt:lpstr>
      <vt:lpstr>Lucida Sans Unicode</vt:lpstr>
      <vt:lpstr>Times New Roman</vt:lpstr>
      <vt:lpstr>Trebuchet MS</vt:lpstr>
      <vt:lpstr>Wingdings</vt: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ГуберскаяОльга</cp:lastModifiedBy>
  <cp:revision>703</cp:revision>
  <cp:lastPrinted>2020-12-22T04:42:48Z</cp:lastPrinted>
  <dcterms:created xsi:type="dcterms:W3CDTF">2013-10-23T10:56:41Z</dcterms:created>
  <dcterms:modified xsi:type="dcterms:W3CDTF">2026-04-02T02:47:56Z</dcterms:modified>
</cp:coreProperties>
</file>